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13">
  <p:sldMasterIdLst>
    <p:sldMasterId id="2147483648" r:id="rId1"/>
  </p:sldMasterIdLst>
  <p:notesMasterIdLst>
    <p:notesMasterId r:id="rId91"/>
  </p:notesMasterIdLst>
  <p:sldIdLst>
    <p:sldId id="256" r:id="rId2"/>
    <p:sldId id="654" r:id="rId3"/>
    <p:sldId id="757" r:id="rId4"/>
    <p:sldId id="762" r:id="rId5"/>
    <p:sldId id="655" r:id="rId6"/>
    <p:sldId id="766" r:id="rId7"/>
    <p:sldId id="764" r:id="rId8"/>
    <p:sldId id="763" r:id="rId9"/>
    <p:sldId id="765" r:id="rId10"/>
    <p:sldId id="679" r:id="rId11"/>
    <p:sldId id="677" r:id="rId12"/>
    <p:sldId id="657" r:id="rId13"/>
    <p:sldId id="658" r:id="rId14"/>
    <p:sldId id="680" r:id="rId15"/>
    <p:sldId id="702" r:id="rId16"/>
    <p:sldId id="770" r:id="rId17"/>
    <p:sldId id="755" r:id="rId18"/>
    <p:sldId id="692" r:id="rId19"/>
    <p:sldId id="705" r:id="rId20"/>
    <p:sldId id="706" r:id="rId21"/>
    <p:sldId id="707" r:id="rId22"/>
    <p:sldId id="708" r:id="rId23"/>
    <p:sldId id="771" r:id="rId24"/>
    <p:sldId id="709" r:id="rId25"/>
    <p:sldId id="710" r:id="rId26"/>
    <p:sldId id="711" r:id="rId27"/>
    <p:sldId id="712" r:id="rId28"/>
    <p:sldId id="694" r:id="rId29"/>
    <p:sldId id="696" r:id="rId30"/>
    <p:sldId id="714" r:id="rId31"/>
    <p:sldId id="715" r:id="rId32"/>
    <p:sldId id="716" r:id="rId33"/>
    <p:sldId id="717" r:id="rId34"/>
    <p:sldId id="718" r:id="rId35"/>
    <p:sldId id="720" r:id="rId36"/>
    <p:sldId id="772" r:id="rId37"/>
    <p:sldId id="722" r:id="rId38"/>
    <p:sldId id="773" r:id="rId39"/>
    <p:sldId id="775" r:id="rId40"/>
    <p:sldId id="774" r:id="rId41"/>
    <p:sldId id="723" r:id="rId42"/>
    <p:sldId id="693" r:id="rId43"/>
    <p:sldId id="690" r:id="rId44"/>
    <p:sldId id="725" r:id="rId45"/>
    <p:sldId id="726" r:id="rId46"/>
    <p:sldId id="727" r:id="rId47"/>
    <p:sldId id="729" r:id="rId48"/>
    <p:sldId id="730" r:id="rId49"/>
    <p:sldId id="776" r:id="rId50"/>
    <p:sldId id="777" r:id="rId51"/>
    <p:sldId id="728" r:id="rId52"/>
    <p:sldId id="731" r:id="rId53"/>
    <p:sldId id="732" r:id="rId54"/>
    <p:sldId id="733" r:id="rId55"/>
    <p:sldId id="734" r:id="rId56"/>
    <p:sldId id="697" r:id="rId57"/>
    <p:sldId id="691" r:id="rId58"/>
    <p:sldId id="736" r:id="rId59"/>
    <p:sldId id="737" r:id="rId60"/>
    <p:sldId id="738" r:id="rId61"/>
    <p:sldId id="778" r:id="rId62"/>
    <p:sldId id="739" r:id="rId63"/>
    <p:sldId id="740" r:id="rId64"/>
    <p:sldId id="741" r:id="rId65"/>
    <p:sldId id="743" r:id="rId66"/>
    <p:sldId id="752" r:id="rId67"/>
    <p:sldId id="779" r:id="rId68"/>
    <p:sldId id="780" r:id="rId69"/>
    <p:sldId id="781" r:id="rId70"/>
    <p:sldId id="782" r:id="rId71"/>
    <p:sldId id="783" r:id="rId72"/>
    <p:sldId id="742" r:id="rId73"/>
    <p:sldId id="699" r:id="rId74"/>
    <p:sldId id="745" r:id="rId75"/>
    <p:sldId id="746" r:id="rId76"/>
    <p:sldId id="784" r:id="rId77"/>
    <p:sldId id="747" r:id="rId78"/>
    <p:sldId id="749" r:id="rId79"/>
    <p:sldId id="750" r:id="rId80"/>
    <p:sldId id="751" r:id="rId81"/>
    <p:sldId id="756" r:id="rId82"/>
    <p:sldId id="754" r:id="rId83"/>
    <p:sldId id="759" r:id="rId84"/>
    <p:sldId id="760" r:id="rId85"/>
    <p:sldId id="767" r:id="rId86"/>
    <p:sldId id="768" r:id="rId87"/>
    <p:sldId id="769" r:id="rId88"/>
    <p:sldId id="761" r:id="rId89"/>
    <p:sldId id="609" r:id="rId90"/>
  </p:sldIdLst>
  <p:sldSz cx="9144000" cy="6858000" type="screen4x3"/>
  <p:notesSz cx="6858000" cy="9144000"/>
  <p:custDataLst>
    <p:tags r:id="rId9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4EDF8"/>
    <a:srgbClr val="749BCA"/>
    <a:srgbClr val="4274B0"/>
    <a:srgbClr val="9FCFFF"/>
    <a:srgbClr val="E1F0FF"/>
    <a:srgbClr val="A0C1E8"/>
    <a:srgbClr val="CDDEF3"/>
    <a:srgbClr val="2C771F"/>
    <a:srgbClr val="53A931"/>
    <a:srgbClr val="8ED97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7219" autoAdjust="0"/>
    <p:restoredTop sz="94261" autoAdjust="0"/>
  </p:normalViewPr>
  <p:slideViewPr>
    <p:cSldViewPr>
      <p:cViewPr varScale="1">
        <p:scale>
          <a:sx n="82" d="100"/>
          <a:sy n="82" d="100"/>
        </p:scale>
        <p:origin x="-1325" y="-91"/>
      </p:cViewPr>
      <p:guideLst>
        <p:guide orient="horz" pos="2160"/>
        <p:guide pos="2880"/>
      </p:guideLst>
    </p:cSldViewPr>
  </p:slideViewPr>
  <p:outlineViewPr>
    <p:cViewPr>
      <p:scale>
        <a:sx n="33" d="100"/>
        <a:sy n="33" d="100"/>
      </p:scale>
      <p:origin x="0" y="483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5" d="100"/>
          <a:sy n="55" d="100"/>
        </p:scale>
        <p:origin x="-1830"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notesMaster" Target="notesMasters/notesMaster1.xml"/><Relationship Id="rId9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F1BC89D-E64D-421F-9D2D-1CAF603F8148}" type="datetimeFigureOut">
              <a:rPr lang="zh-CN" altLang="en-US" smtClean="0"/>
              <a:pPr/>
              <a:t>2017/2/14</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19866A5-A641-41C3-BDE3-C4694E97CA19}" type="slidenum">
              <a:rPr lang="zh-CN" altLang="en-US" smtClean="0"/>
              <a:pPr/>
              <a:t>‹#›</a:t>
            </a:fld>
            <a:endParaRPr lang="zh-CN" altLang="en-US"/>
          </a:p>
        </p:txBody>
      </p:sp>
    </p:spTree>
    <p:extLst>
      <p:ext uri="{BB962C8B-B14F-4D97-AF65-F5344CB8AC3E}">
        <p14:creationId xmlns:p14="http://schemas.microsoft.com/office/powerpoint/2010/main" val="36895299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19866A5-A641-41C3-BDE3-C4694E97CA19}" type="slidenum">
              <a:rPr lang="zh-CN" altLang="en-US" smtClean="0"/>
              <a:pPr/>
              <a:t>1</a:t>
            </a:fld>
            <a:endParaRPr lang="zh-CN" altLang="en-US"/>
          </a:p>
        </p:txBody>
      </p:sp>
    </p:spTree>
    <p:extLst>
      <p:ext uri="{BB962C8B-B14F-4D97-AF65-F5344CB8AC3E}">
        <p14:creationId xmlns:p14="http://schemas.microsoft.com/office/powerpoint/2010/main" val="119950273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dirty="0" smtClean="0"/>
              <a:t>单击此处编辑母版标题样式</a:t>
            </a:r>
            <a:endParaRPr lang="zh-CN" altLang="en-US" dirty="0"/>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2017/2/14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pic>
        <p:nvPicPr>
          <p:cNvPr id="7" name="Picture 6" descr="C:\Users\hsh\Desktop\图片3.png"/>
          <p:cNvPicPr>
            <a:picLocks noChangeAspect="1" noChangeArrowheads="1"/>
          </p:cNvPicPr>
          <p:nvPr userDrawn="1"/>
        </p:nvPicPr>
        <p:blipFill>
          <a:blip r:embed="rId3"/>
          <a:srcRect/>
          <a:stretch>
            <a:fillRect/>
          </a:stretch>
        </p:blipFill>
        <p:spPr bwMode="auto">
          <a:xfrm>
            <a:off x="3929058" y="357166"/>
            <a:ext cx="1346159" cy="1214446"/>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2017/2/14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2017/2/14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530820CF-B880-4189-942D-D702A7CBA730}" type="datetimeFigureOut">
              <a:rPr lang="zh-CN" altLang="en-US" smtClean="0"/>
              <a:pPr/>
              <a:t>2017/2/14</a:t>
            </a:fld>
            <a:endParaRPr lang="zh-CN" altLang="en-US"/>
          </a:p>
        </p:txBody>
      </p:sp>
      <p:sp>
        <p:nvSpPr>
          <p:cNvPr id="5" name="页脚占位符 4"/>
          <p:cNvSpPr>
            <a:spLocks noGrp="1"/>
          </p:cNvSpPr>
          <p:nvPr>
            <p:ph type="ftr" sz="quarter" idx="11"/>
          </p:nvPr>
        </p:nvSpPr>
        <p:spPr/>
        <p:txBody>
          <a:bodyPr/>
          <a:lstStyle/>
          <a:p>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2017/2/14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2017/2/14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2017/2/14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2017/2/14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2017/2/14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2017/2/14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2017/2/14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2017/2/14</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6.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标题 2"/>
          <p:cNvSpPr txBox="1">
            <a:spLocks noChangeArrowheads="1"/>
          </p:cNvSpPr>
          <p:nvPr/>
        </p:nvSpPr>
        <p:spPr bwMode="auto">
          <a:xfrm>
            <a:off x="3384550" y="5946353"/>
            <a:ext cx="2374900" cy="434975"/>
          </a:xfrm>
          <a:prstGeom prst="rect">
            <a:avLst/>
          </a:prstGeom>
          <a:noFill/>
          <a:ln>
            <a:noFill/>
          </a:ln>
          <a:extLst/>
        </p:spPr>
        <p:txBody>
          <a:bodyPr anchor="ctr"/>
          <a:lstStyle>
            <a:lvl1pPr marL="342900" indent="-342900">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spcBef>
                <a:spcPct val="20000"/>
              </a:spcBef>
              <a:buClr>
                <a:srgbClr val="C0504D"/>
              </a:buClr>
              <a:buSzPct val="110000"/>
              <a:defRPr/>
            </a:pPr>
            <a:r>
              <a:rPr lang="en-US" sz="2400" b="1" dirty="0" smtClean="0">
                <a:solidFill>
                  <a:srgbClr val="002060"/>
                </a:solidFill>
                <a:effectLst>
                  <a:outerShdw blurRad="38100" dist="38100" dir="2700000" algn="tl">
                    <a:srgbClr val="C0C0C0"/>
                  </a:outerShdw>
                </a:effectLst>
                <a:latin typeface="微软雅黑" pitchFamily="34" charset="-122"/>
                <a:ea typeface="微软雅黑" pitchFamily="34" charset="-122"/>
                <a:sym typeface="微软雅黑" panose="020B0503020204020204" pitchFamily="34" charset="-122"/>
              </a:rPr>
              <a:t>2017</a:t>
            </a:r>
            <a:r>
              <a:rPr lang="zh-CN" altLang="en-US" sz="2400" b="1" dirty="0" smtClean="0">
                <a:solidFill>
                  <a:srgbClr val="002060"/>
                </a:solidFill>
                <a:effectLst>
                  <a:outerShdw blurRad="38100" dist="38100" dir="2700000" algn="tl">
                    <a:srgbClr val="C0C0C0"/>
                  </a:outerShdw>
                </a:effectLst>
                <a:latin typeface="微软雅黑" pitchFamily="34" charset="-122"/>
                <a:ea typeface="微软雅黑" pitchFamily="34" charset="-122"/>
                <a:sym typeface="微软雅黑" panose="020B0503020204020204" pitchFamily="34" charset="-122"/>
              </a:rPr>
              <a:t>年</a:t>
            </a:r>
            <a:r>
              <a:rPr lang="en-US" altLang="zh-CN" sz="2400" b="1" dirty="0" smtClean="0">
                <a:solidFill>
                  <a:srgbClr val="002060"/>
                </a:solidFill>
                <a:effectLst>
                  <a:outerShdw blurRad="38100" dist="38100" dir="2700000" algn="tl">
                    <a:srgbClr val="C0C0C0"/>
                  </a:outerShdw>
                </a:effectLst>
                <a:latin typeface="微软雅黑" pitchFamily="34" charset="-122"/>
                <a:ea typeface="微软雅黑" pitchFamily="34" charset="-122"/>
                <a:sym typeface="微软雅黑" panose="020B0503020204020204" pitchFamily="34" charset="-122"/>
              </a:rPr>
              <a:t>02</a:t>
            </a:r>
            <a:r>
              <a:rPr lang="zh-CN" altLang="en-US" sz="2400" b="1" dirty="0" smtClean="0">
                <a:solidFill>
                  <a:srgbClr val="002060"/>
                </a:solidFill>
                <a:effectLst>
                  <a:outerShdw blurRad="38100" dist="38100" dir="2700000" algn="tl">
                    <a:srgbClr val="C0C0C0"/>
                  </a:outerShdw>
                </a:effectLst>
                <a:latin typeface="微软雅黑" pitchFamily="34" charset="-122"/>
                <a:ea typeface="微软雅黑" pitchFamily="34" charset="-122"/>
                <a:sym typeface="微软雅黑" panose="020B0503020204020204" pitchFamily="34" charset="-122"/>
              </a:rPr>
              <a:t>月</a:t>
            </a:r>
            <a:endParaRPr lang="zh-CN" altLang="en-US" sz="2400" b="1" dirty="0">
              <a:solidFill>
                <a:srgbClr val="002060"/>
              </a:solidFill>
              <a:effectLst>
                <a:outerShdw blurRad="38100" dist="38100" dir="2700000" algn="tl">
                  <a:srgbClr val="C0C0C0"/>
                </a:outerShdw>
              </a:effectLst>
              <a:latin typeface="微软雅黑" pitchFamily="34" charset="-122"/>
              <a:ea typeface="微软雅黑" pitchFamily="34" charset="-122"/>
              <a:sym typeface="微软雅黑" panose="020B0503020204020204" pitchFamily="34" charset="-122"/>
            </a:endParaRPr>
          </a:p>
        </p:txBody>
      </p:sp>
      <p:sp>
        <p:nvSpPr>
          <p:cNvPr id="5" name="副标题 2"/>
          <p:cNvSpPr txBox="1">
            <a:spLocks noChangeArrowheads="1"/>
          </p:cNvSpPr>
          <p:nvPr/>
        </p:nvSpPr>
        <p:spPr bwMode="auto">
          <a:xfrm>
            <a:off x="2357422" y="5378028"/>
            <a:ext cx="4500594" cy="436563"/>
          </a:xfrm>
          <a:prstGeom prst="rect">
            <a:avLst/>
          </a:prstGeom>
          <a:noFill/>
          <a:ln>
            <a:noFill/>
          </a:ln>
          <a:extLst/>
        </p:spPr>
        <p:txBody>
          <a:bodyPr anchor="ctr"/>
          <a:lstStyle>
            <a:lvl1pPr marL="342900" indent="-342900">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spcBef>
                <a:spcPct val="20000"/>
              </a:spcBef>
              <a:buClr>
                <a:srgbClr val="C0504D"/>
              </a:buClr>
              <a:buSzPct val="110000"/>
              <a:defRPr/>
            </a:pPr>
            <a:r>
              <a:rPr lang="zh-CN" altLang="en-US" sz="2400" b="1" dirty="0" smtClean="0">
                <a:solidFill>
                  <a:srgbClr val="002060"/>
                </a:solidFill>
                <a:effectLst>
                  <a:outerShdw blurRad="38100" dist="38100" dir="2700000" algn="tl">
                    <a:srgbClr val="C0C0C0"/>
                  </a:outerShdw>
                </a:effectLst>
                <a:latin typeface="微软雅黑" pitchFamily="34" charset="-122"/>
                <a:ea typeface="微软雅黑" pitchFamily="34" charset="-122"/>
                <a:sym typeface="微软雅黑" panose="020B0503020204020204" pitchFamily="34" charset="-122"/>
              </a:rPr>
              <a:t>国家质量监督检验检疫总局</a:t>
            </a:r>
            <a:endParaRPr lang="zh-CN" altLang="en-US" sz="2400" b="1" dirty="0">
              <a:solidFill>
                <a:srgbClr val="002060"/>
              </a:solidFill>
              <a:effectLst>
                <a:outerShdw blurRad="38100" dist="38100" dir="2700000" algn="tl">
                  <a:srgbClr val="C0C0C0"/>
                </a:outerShdw>
              </a:effectLst>
              <a:latin typeface="微软雅黑" pitchFamily="34" charset="-122"/>
              <a:ea typeface="微软雅黑" pitchFamily="34" charset="-122"/>
              <a:sym typeface="微软雅黑" panose="020B0503020204020204" pitchFamily="34" charset="-122"/>
            </a:endParaRPr>
          </a:p>
        </p:txBody>
      </p:sp>
      <p:sp>
        <p:nvSpPr>
          <p:cNvPr id="10" name="矩形 9"/>
          <p:cNvSpPr/>
          <p:nvPr/>
        </p:nvSpPr>
        <p:spPr bwMode="auto">
          <a:xfrm>
            <a:off x="1142976" y="1915461"/>
            <a:ext cx="7000924" cy="1754326"/>
          </a:xfrm>
          <a:prstGeom prst="rect">
            <a:avLst/>
          </a:prstGeom>
        </p:spPr>
        <p:txBody>
          <a:bodyPr>
            <a:spAutoFit/>
            <a:scene3d>
              <a:camera prst="orthographicFront"/>
              <a:lightRig rig="threePt" dir="t"/>
            </a:scene3d>
            <a:sp3d contourW="63500">
              <a:bevelT w="1270"/>
              <a:contourClr>
                <a:schemeClr val="bg1"/>
              </a:contourClr>
            </a:sp3d>
          </a:bodyPr>
          <a:lstStyle/>
          <a:p>
            <a:pPr algn="ctr" fontAlgn="auto">
              <a:lnSpc>
                <a:spcPct val="150000"/>
              </a:lnSpc>
              <a:spcBef>
                <a:spcPts val="0"/>
              </a:spcBef>
              <a:spcAft>
                <a:spcPts val="0"/>
              </a:spcAft>
              <a:buClr>
                <a:srgbClr val="C00000"/>
              </a:buClr>
              <a:defRPr/>
            </a:pPr>
            <a:r>
              <a:rPr lang="zh-CN" altLang="en-US" sz="3600" b="1" dirty="0" smtClean="0">
                <a:solidFill>
                  <a:schemeClr val="tx2"/>
                </a:solidFill>
                <a:latin typeface="微软雅黑" pitchFamily="34" charset="-122"/>
                <a:ea typeface="微软雅黑" pitchFamily="34" charset="-122"/>
              </a:rPr>
              <a:t>全国无纸化系统</a:t>
            </a:r>
            <a:r>
              <a:rPr lang="en-US" altLang="zh-CN" sz="3600" b="1" dirty="0" smtClean="0">
                <a:solidFill>
                  <a:schemeClr val="tx2"/>
                </a:solidFill>
                <a:latin typeface="微软雅黑" pitchFamily="34" charset="-122"/>
                <a:ea typeface="微软雅黑" pitchFamily="34" charset="-122"/>
              </a:rPr>
              <a:t>(</a:t>
            </a:r>
            <a:r>
              <a:rPr lang="zh-CN" altLang="en-US" sz="3600" b="1" dirty="0" smtClean="0">
                <a:solidFill>
                  <a:schemeClr val="tx2"/>
                </a:solidFill>
                <a:latin typeface="微软雅黑" pitchFamily="34" charset="-122"/>
                <a:ea typeface="微软雅黑" pitchFamily="34" charset="-122"/>
              </a:rPr>
              <a:t>申报无纸化</a:t>
            </a:r>
            <a:r>
              <a:rPr lang="en-US" altLang="zh-CN" sz="3600" b="1" dirty="0" smtClean="0">
                <a:solidFill>
                  <a:schemeClr val="tx2"/>
                </a:solidFill>
                <a:latin typeface="微软雅黑" pitchFamily="34" charset="-122"/>
                <a:ea typeface="微软雅黑" pitchFamily="34" charset="-122"/>
              </a:rPr>
              <a:t>)</a:t>
            </a:r>
          </a:p>
          <a:p>
            <a:pPr algn="ctr" fontAlgn="auto">
              <a:lnSpc>
                <a:spcPct val="150000"/>
              </a:lnSpc>
              <a:spcBef>
                <a:spcPts val="0"/>
              </a:spcBef>
              <a:spcAft>
                <a:spcPts val="0"/>
              </a:spcAft>
              <a:buClr>
                <a:srgbClr val="C00000"/>
              </a:buClr>
              <a:defRPr/>
            </a:pPr>
            <a:r>
              <a:rPr lang="zh-CN" altLang="en-US" sz="3600" b="1" dirty="0">
                <a:solidFill>
                  <a:schemeClr val="tx2"/>
                </a:solidFill>
                <a:latin typeface="微软雅黑" pitchFamily="34" charset="-122"/>
                <a:ea typeface="微软雅黑" pitchFamily="34" charset="-122"/>
              </a:rPr>
              <a:t>操作</a:t>
            </a:r>
            <a:r>
              <a:rPr lang="zh-CN" altLang="en-US" sz="3600" b="1" dirty="0" smtClean="0">
                <a:solidFill>
                  <a:schemeClr val="tx2"/>
                </a:solidFill>
                <a:latin typeface="微软雅黑" pitchFamily="34" charset="-122"/>
                <a:ea typeface="微软雅黑" pitchFamily="34" charset="-122"/>
              </a:rPr>
              <a:t>培训</a:t>
            </a:r>
            <a:endParaRPr lang="en-US" sz="3600" b="1" dirty="0">
              <a:solidFill>
                <a:schemeClr val="tx2"/>
              </a:solidFill>
              <a:latin typeface="微软雅黑" pitchFamily="34" charset="-122"/>
              <a:ea typeface="微软雅黑" pitchFamily="34" charset="-122"/>
            </a:endParaRPr>
          </a:p>
        </p:txBody>
      </p:sp>
    </p:spTree>
    <p:extLst>
      <p:ext uri="{BB962C8B-B14F-4D97-AF65-F5344CB8AC3E}">
        <p14:creationId xmlns:p14="http://schemas.microsoft.com/office/powerpoint/2010/main" val="385492220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组合 38"/>
          <p:cNvGrpSpPr/>
          <p:nvPr/>
        </p:nvGrpSpPr>
        <p:grpSpPr>
          <a:xfrm>
            <a:off x="914400" y="1752600"/>
            <a:ext cx="1990725" cy="3582988"/>
            <a:chOff x="914400" y="1752600"/>
            <a:chExt cx="1990725" cy="3582988"/>
          </a:xfrm>
        </p:grpSpPr>
        <p:sp>
          <p:nvSpPr>
            <p:cNvPr id="3" name="AutoShape 3"/>
            <p:cNvSpPr>
              <a:spLocks noChangeArrowheads="1"/>
            </p:cNvSpPr>
            <p:nvPr/>
          </p:nvSpPr>
          <p:spPr bwMode="gray">
            <a:xfrm>
              <a:off x="914400" y="2032000"/>
              <a:ext cx="1990725" cy="3303588"/>
            </a:xfrm>
            <a:prstGeom prst="bevel">
              <a:avLst>
                <a:gd name="adj" fmla="val 1495"/>
              </a:avLst>
            </a:prstGeom>
            <a:gradFill rotWithShape="1">
              <a:gsLst>
                <a:gs pos="0">
                  <a:srgbClr val="FF6161"/>
                </a:gs>
                <a:gs pos="100000">
                  <a:srgbClr val="FF6161">
                    <a:gamma/>
                    <a:tint val="12549"/>
                    <a:invGamma/>
                  </a:srgbClr>
                </a:gs>
              </a:gsLst>
              <a:lin ang="5400000" scaled="1"/>
            </a:gradFill>
            <a:ln w="19050" algn="ctr">
              <a:noFill/>
              <a:miter lim="800000"/>
              <a:headEnd/>
              <a:tailEnd/>
            </a:ln>
            <a:effectLst>
              <a:outerShdw dist="107763" dir="2700000" algn="ctr" rotWithShape="0">
                <a:srgbClr val="1C1C1C">
                  <a:alpha val="50000"/>
                </a:srgbClr>
              </a:outerShdw>
            </a:effectLst>
          </p:spPr>
          <p:txBody>
            <a:bodyPr wrap="none" anchor="ctr"/>
            <a:lstStyle/>
            <a:p>
              <a:pPr marL="0" marR="0" lvl="0" indent="0" algn="ctr"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a typeface="宋体" pitchFamily="2" charset="-122"/>
                <a:cs typeface="Arial" charset="0"/>
              </a:endParaRPr>
            </a:p>
          </p:txBody>
        </p:sp>
        <p:sp>
          <p:nvSpPr>
            <p:cNvPr id="4" name="AutoShape 4"/>
            <p:cNvSpPr>
              <a:spLocks noChangeArrowheads="1"/>
            </p:cNvSpPr>
            <p:nvPr/>
          </p:nvSpPr>
          <p:spPr bwMode="gray">
            <a:xfrm>
              <a:off x="1082675" y="1752600"/>
              <a:ext cx="1636713" cy="506413"/>
            </a:xfrm>
            <a:prstGeom prst="roundRect">
              <a:avLst>
                <a:gd name="adj" fmla="val 0"/>
              </a:avLst>
            </a:prstGeom>
            <a:gradFill rotWithShape="1">
              <a:gsLst>
                <a:gs pos="0">
                  <a:srgbClr val="FFFFFF"/>
                </a:gs>
                <a:gs pos="100000">
                  <a:srgbClr val="C3C3C3"/>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lgn="ctr" eaLnBrk="0" hangingPunct="0"/>
              <a:endParaRPr lang="zh-CN" altLang="en-US">
                <a:cs typeface="Arial" charset="0"/>
              </a:endParaRPr>
            </a:p>
          </p:txBody>
        </p:sp>
        <p:sp>
          <p:nvSpPr>
            <p:cNvPr id="5" name="Rectangle 5"/>
            <p:cNvSpPr>
              <a:spLocks noChangeArrowheads="1"/>
            </p:cNvSpPr>
            <p:nvPr/>
          </p:nvSpPr>
          <p:spPr bwMode="gray">
            <a:xfrm>
              <a:off x="1301291" y="1830388"/>
              <a:ext cx="121058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algn="ctr"/>
              <a:r>
                <a:rPr lang="zh-CN" altLang="en-US" sz="1600" b="1" dirty="0" smtClean="0">
                  <a:solidFill>
                    <a:srgbClr val="1C1C1C"/>
                  </a:solidFill>
                  <a:latin typeface="微软雅黑" pitchFamily="34" charset="-122"/>
                  <a:ea typeface="微软雅黑" pitchFamily="34" charset="-122"/>
                  <a:cs typeface="Arial" charset="0"/>
                </a:rPr>
                <a:t>申报无纸化</a:t>
              </a:r>
              <a:endParaRPr lang="en-US" altLang="zh-CN" sz="1600" b="1" dirty="0">
                <a:solidFill>
                  <a:srgbClr val="1C1C1C"/>
                </a:solidFill>
                <a:latin typeface="微软雅黑" pitchFamily="34" charset="-122"/>
                <a:ea typeface="微软雅黑" pitchFamily="34" charset="-122"/>
                <a:cs typeface="Arial" charset="0"/>
              </a:endParaRPr>
            </a:p>
          </p:txBody>
        </p:sp>
        <p:sp>
          <p:nvSpPr>
            <p:cNvPr id="12" name="Rectangle 12"/>
            <p:cNvSpPr>
              <a:spLocks noChangeArrowheads="1"/>
            </p:cNvSpPr>
            <p:nvPr/>
          </p:nvSpPr>
          <p:spPr bwMode="black">
            <a:xfrm>
              <a:off x="914400" y="2431840"/>
              <a:ext cx="1939925" cy="2719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nSpc>
                  <a:spcPct val="110000"/>
                </a:lnSpc>
              </a:pPr>
              <a:r>
                <a:rPr lang="en-US" altLang="zh-CN" sz="1200" dirty="0" smtClean="0">
                  <a:latin typeface="微软雅黑" pitchFamily="34" charset="-122"/>
                  <a:ea typeface="微软雅黑" pitchFamily="34" charset="-122"/>
                </a:rPr>
                <a:t>    </a:t>
              </a:r>
              <a:r>
                <a:rPr lang="x-none" altLang="zh-CN" sz="1200" dirty="0" smtClean="0">
                  <a:latin typeface="微软雅黑" pitchFamily="34" charset="-122"/>
                  <a:ea typeface="微软雅黑" pitchFamily="34" charset="-122"/>
                </a:rPr>
                <a:t>在企业申报</a:t>
              </a:r>
              <a:r>
                <a:rPr lang="x-none" altLang="zh-CN" sz="1200" dirty="0">
                  <a:latin typeface="微软雅黑" pitchFamily="34" charset="-122"/>
                  <a:ea typeface="微软雅黑" pitchFamily="34" charset="-122"/>
                </a:rPr>
                <a:t>、检验检疫受理过程中，满足全国检验检疫无纸化数据的申报、审核、</a:t>
              </a:r>
              <a:r>
                <a:rPr lang="x-none" altLang="zh-CN" sz="1200" dirty="0" smtClean="0">
                  <a:latin typeface="微软雅黑" pitchFamily="34" charset="-122"/>
                  <a:ea typeface="微软雅黑" pitchFamily="34" charset="-122"/>
                </a:rPr>
                <a:t>一体化业务调用</a:t>
              </a:r>
              <a:r>
                <a:rPr lang="en-US" altLang="zh-CN" sz="1200" dirty="0">
                  <a:latin typeface="微软雅黑" pitchFamily="34" charset="-122"/>
                  <a:ea typeface="微软雅黑" pitchFamily="34" charset="-122"/>
                </a:rPr>
                <a:t>,</a:t>
              </a:r>
              <a:r>
                <a:rPr lang="x-none" altLang="zh-CN" sz="1200" dirty="0" smtClean="0">
                  <a:latin typeface="微软雅黑" pitchFamily="34" charset="-122"/>
                  <a:ea typeface="微软雅黑" pitchFamily="34" charset="-122"/>
                </a:rPr>
                <a:t>实现无纸化系统和</a:t>
              </a:r>
              <a:r>
                <a:rPr lang="x-none" altLang="zh-CN" sz="1200" dirty="0">
                  <a:latin typeface="微软雅黑" pitchFamily="34" charset="-122"/>
                  <a:ea typeface="微软雅黑" pitchFamily="34" charset="-122"/>
                </a:rPr>
                <a:t>e-CIQ申报客户端、WEB申报页面、单一窗口、地方公共服务平台、许可/备案系统，以及e-CIQ主干系统、特殊监管系统、</a:t>
              </a:r>
              <a:r>
                <a:rPr lang="x-none" altLang="zh-CN" sz="1200" dirty="0" smtClean="0">
                  <a:latin typeface="微软雅黑" pitchFamily="34" charset="-122"/>
                  <a:ea typeface="微软雅黑" pitchFamily="34" charset="-122"/>
                </a:rPr>
                <a:t>跨境电商监管系统和出口退运货物追溯调查系统等检验检疫业务监管系统的无缝对接</a:t>
              </a:r>
              <a:r>
                <a:rPr lang="zh-CN" altLang="en-US" sz="1200" dirty="0" smtClean="0">
                  <a:latin typeface="微软雅黑" pitchFamily="34" charset="-122"/>
                  <a:ea typeface="微软雅黑" pitchFamily="34" charset="-122"/>
                </a:rPr>
                <a:t>。</a:t>
              </a:r>
              <a:endParaRPr lang="en-US" altLang="zh-CN" sz="1200" b="1" dirty="0">
                <a:solidFill>
                  <a:srgbClr val="1C1C1C"/>
                </a:solidFill>
                <a:latin typeface="微软雅黑" pitchFamily="34" charset="-122"/>
                <a:ea typeface="微软雅黑" pitchFamily="34" charset="-122"/>
                <a:cs typeface="Arial" charset="0"/>
              </a:endParaRPr>
            </a:p>
          </p:txBody>
        </p:sp>
      </p:grpSp>
      <p:grpSp>
        <p:nvGrpSpPr>
          <p:cNvPr id="40" name="组合 39"/>
          <p:cNvGrpSpPr/>
          <p:nvPr/>
        </p:nvGrpSpPr>
        <p:grpSpPr>
          <a:xfrm>
            <a:off x="3535363" y="1752600"/>
            <a:ext cx="1990725" cy="3582988"/>
            <a:chOff x="3535363" y="1752600"/>
            <a:chExt cx="1990725" cy="3582988"/>
          </a:xfrm>
        </p:grpSpPr>
        <p:sp>
          <p:nvSpPr>
            <p:cNvPr id="6" name="AutoShape 6"/>
            <p:cNvSpPr>
              <a:spLocks noChangeArrowheads="1"/>
            </p:cNvSpPr>
            <p:nvPr/>
          </p:nvSpPr>
          <p:spPr bwMode="gray">
            <a:xfrm>
              <a:off x="3535363" y="2032000"/>
              <a:ext cx="1990725" cy="3303588"/>
            </a:xfrm>
            <a:prstGeom prst="bevel">
              <a:avLst>
                <a:gd name="adj" fmla="val 1495"/>
              </a:avLst>
            </a:prstGeom>
            <a:gradFill rotWithShape="1">
              <a:gsLst>
                <a:gs pos="0">
                  <a:srgbClr val="5CB1FE"/>
                </a:gs>
                <a:gs pos="100000">
                  <a:srgbClr val="5CB1FE">
                    <a:gamma/>
                    <a:tint val="15686"/>
                    <a:invGamma/>
                  </a:srgbClr>
                </a:gs>
              </a:gsLst>
              <a:lin ang="5400000" scaled="1"/>
            </a:gradFill>
            <a:ln w="19050" algn="ctr">
              <a:noFill/>
              <a:miter lim="800000"/>
              <a:headEnd/>
              <a:tailEnd/>
            </a:ln>
            <a:effectLst>
              <a:outerShdw dist="107763" dir="2700000" algn="ctr" rotWithShape="0">
                <a:srgbClr val="1C1C1C">
                  <a:alpha val="50000"/>
                </a:srgbClr>
              </a:outerShdw>
            </a:effectLst>
          </p:spPr>
          <p:txBody>
            <a:bodyPr wrap="none" anchor="ctr"/>
            <a:lstStyle/>
            <a:p>
              <a:pPr marL="0" marR="0" lvl="0" indent="0" algn="ctr"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a typeface="宋体" pitchFamily="2" charset="-122"/>
                <a:cs typeface="Arial" charset="0"/>
              </a:endParaRPr>
            </a:p>
          </p:txBody>
        </p:sp>
        <p:sp>
          <p:nvSpPr>
            <p:cNvPr id="7" name="AutoShape 7"/>
            <p:cNvSpPr>
              <a:spLocks noChangeArrowheads="1"/>
            </p:cNvSpPr>
            <p:nvPr/>
          </p:nvSpPr>
          <p:spPr bwMode="gray">
            <a:xfrm>
              <a:off x="3702050" y="1752600"/>
              <a:ext cx="1638300" cy="506413"/>
            </a:xfrm>
            <a:prstGeom prst="roundRect">
              <a:avLst>
                <a:gd name="adj" fmla="val 0"/>
              </a:avLst>
            </a:prstGeom>
            <a:gradFill rotWithShape="1">
              <a:gsLst>
                <a:gs pos="0">
                  <a:srgbClr val="FFFFFF"/>
                </a:gs>
                <a:gs pos="100000">
                  <a:srgbClr val="C3C3C3"/>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lgn="ctr" eaLnBrk="0" hangingPunct="0"/>
              <a:endParaRPr lang="zh-CN" altLang="en-US">
                <a:cs typeface="Arial" charset="0"/>
              </a:endParaRPr>
            </a:p>
          </p:txBody>
        </p:sp>
        <p:sp>
          <p:nvSpPr>
            <p:cNvPr id="8" name="Rectangle 8"/>
            <p:cNvSpPr>
              <a:spLocks noChangeArrowheads="1"/>
            </p:cNvSpPr>
            <p:nvPr/>
          </p:nvSpPr>
          <p:spPr bwMode="gray">
            <a:xfrm>
              <a:off x="3806837" y="1830388"/>
              <a:ext cx="162095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algn="ctr"/>
              <a:r>
                <a:rPr lang="zh-CN" altLang="en-US" sz="1400" b="1" dirty="0" smtClean="0">
                  <a:solidFill>
                    <a:srgbClr val="1C1C1C"/>
                  </a:solidFill>
                  <a:latin typeface="微软雅黑" pitchFamily="34" charset="-122"/>
                  <a:ea typeface="微软雅黑" pitchFamily="34" charset="-122"/>
                  <a:cs typeface="Arial" charset="0"/>
                </a:rPr>
                <a:t>施检、监管无纸化</a:t>
              </a:r>
              <a:endParaRPr lang="en-US" altLang="zh-CN" sz="1400" b="1" dirty="0">
                <a:solidFill>
                  <a:srgbClr val="1C1C1C"/>
                </a:solidFill>
                <a:latin typeface="微软雅黑" pitchFamily="34" charset="-122"/>
                <a:ea typeface="微软雅黑" pitchFamily="34" charset="-122"/>
                <a:cs typeface="Arial" charset="0"/>
              </a:endParaRPr>
            </a:p>
          </p:txBody>
        </p:sp>
        <p:sp>
          <p:nvSpPr>
            <p:cNvPr id="31" name="Rectangle 31"/>
            <p:cNvSpPr>
              <a:spLocks noChangeArrowheads="1"/>
            </p:cNvSpPr>
            <p:nvPr/>
          </p:nvSpPr>
          <p:spPr bwMode="black">
            <a:xfrm>
              <a:off x="3562350" y="2490788"/>
              <a:ext cx="1936750"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nSpc>
                  <a:spcPct val="150000"/>
                </a:lnSpc>
              </a:pPr>
              <a:r>
                <a:rPr lang="en-US" altLang="zh-CN" sz="1200" dirty="0" smtClean="0">
                  <a:latin typeface="微软雅黑" pitchFamily="34" charset="-122"/>
                  <a:ea typeface="微软雅黑" pitchFamily="34" charset="-122"/>
                </a:rPr>
                <a:t>    </a:t>
              </a:r>
              <a:r>
                <a:rPr lang="x-none" altLang="zh-CN" sz="1200" dirty="0" smtClean="0">
                  <a:latin typeface="微软雅黑" pitchFamily="34" charset="-122"/>
                  <a:ea typeface="微软雅黑" pitchFamily="34" charset="-122"/>
                </a:rPr>
                <a:t>对接施检审核</a:t>
              </a:r>
              <a:r>
                <a:rPr lang="x-none" altLang="zh-CN" sz="1200" dirty="0">
                  <a:latin typeface="微软雅黑" pitchFamily="34" charset="-122"/>
                  <a:ea typeface="微软雅黑" pitchFamily="34" charset="-122"/>
                </a:rPr>
                <a:t>、查验任务派发、现场施检、抽采样、送样、实验室检测、检疫处理、结果登记、后续监管等施检、监管过程，</a:t>
              </a:r>
              <a:r>
                <a:rPr lang="x-none" altLang="zh-CN" sz="1200" dirty="0" smtClean="0">
                  <a:latin typeface="微软雅黑" pitchFamily="34" charset="-122"/>
                  <a:ea typeface="微软雅黑" pitchFamily="34" charset="-122"/>
                </a:rPr>
                <a:t>实现无纸化操作</a:t>
              </a:r>
              <a:r>
                <a:rPr lang="en-US" altLang="zh-CN" sz="1200" dirty="0" smtClean="0">
                  <a:latin typeface="微软雅黑" pitchFamily="34" charset="-122"/>
                  <a:ea typeface="微软雅黑" pitchFamily="34" charset="-122"/>
                </a:rPr>
                <a:t>,</a:t>
              </a:r>
              <a:r>
                <a:rPr lang="x-none" altLang="zh-CN" sz="1200" dirty="0" smtClean="0">
                  <a:latin typeface="微软雅黑" pitchFamily="34" charset="-122"/>
                  <a:ea typeface="微软雅黑" pitchFamily="34" charset="-122"/>
                </a:rPr>
                <a:t>实现与</a:t>
              </a:r>
              <a:r>
                <a:rPr lang="x-none" altLang="zh-CN" sz="1200" dirty="0">
                  <a:latin typeface="微软雅黑" pitchFamily="34" charset="-122"/>
                  <a:ea typeface="微软雅黑" pitchFamily="34" charset="-122"/>
                </a:rPr>
                <a:t>e-CIQ主干系统交互衔接</a:t>
              </a:r>
              <a:r>
                <a:rPr lang="x-none" altLang="zh-CN" sz="1200" dirty="0"/>
                <a:t>。</a:t>
              </a:r>
              <a:endParaRPr lang="en-US" altLang="zh-CN" sz="1200" b="1" dirty="0">
                <a:solidFill>
                  <a:srgbClr val="1C1C1C"/>
                </a:solidFill>
                <a:cs typeface="Arial" charset="0"/>
              </a:endParaRPr>
            </a:p>
          </p:txBody>
        </p:sp>
      </p:grpSp>
      <p:grpSp>
        <p:nvGrpSpPr>
          <p:cNvPr id="41" name="组合 40"/>
          <p:cNvGrpSpPr/>
          <p:nvPr/>
        </p:nvGrpSpPr>
        <p:grpSpPr>
          <a:xfrm>
            <a:off x="6156325" y="1752600"/>
            <a:ext cx="1990725" cy="3582988"/>
            <a:chOff x="6156325" y="1752600"/>
            <a:chExt cx="1990725" cy="3582988"/>
          </a:xfrm>
        </p:grpSpPr>
        <p:sp>
          <p:nvSpPr>
            <p:cNvPr id="9" name="AutoShape 9"/>
            <p:cNvSpPr>
              <a:spLocks noChangeArrowheads="1"/>
            </p:cNvSpPr>
            <p:nvPr/>
          </p:nvSpPr>
          <p:spPr bwMode="gray">
            <a:xfrm>
              <a:off x="6156325" y="2032000"/>
              <a:ext cx="1990725" cy="3303588"/>
            </a:xfrm>
            <a:prstGeom prst="bevel">
              <a:avLst>
                <a:gd name="adj" fmla="val 1495"/>
              </a:avLst>
            </a:prstGeom>
            <a:gradFill rotWithShape="1">
              <a:gsLst>
                <a:gs pos="0">
                  <a:srgbClr val="A8D02A"/>
                </a:gs>
                <a:gs pos="100000">
                  <a:srgbClr val="A8D02A">
                    <a:gamma/>
                    <a:tint val="25490"/>
                    <a:invGamma/>
                  </a:srgbClr>
                </a:gs>
              </a:gsLst>
              <a:lin ang="5400000" scaled="1"/>
            </a:gradFill>
            <a:ln w="19050" algn="ctr">
              <a:noFill/>
              <a:miter lim="800000"/>
              <a:headEnd/>
              <a:tailEnd/>
            </a:ln>
            <a:effectLst>
              <a:outerShdw dist="107763" dir="2700000" algn="ctr" rotWithShape="0">
                <a:srgbClr val="1C1C1C">
                  <a:alpha val="50000"/>
                </a:srgbClr>
              </a:outerShdw>
            </a:effectLst>
          </p:spPr>
          <p:txBody>
            <a:bodyPr wrap="none" anchor="ctr"/>
            <a:lstStyle/>
            <a:p>
              <a:pPr marL="0" marR="0" lvl="0" indent="0" algn="ctr" defTabSz="914400" eaLnBrk="0" fontAlgn="auto" latinLnBrk="0" hangingPunct="0">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a typeface="宋体" pitchFamily="2" charset="-122"/>
                <a:cs typeface="Arial" charset="0"/>
              </a:endParaRPr>
            </a:p>
          </p:txBody>
        </p:sp>
        <p:sp>
          <p:nvSpPr>
            <p:cNvPr id="10" name="AutoShape 10"/>
            <p:cNvSpPr>
              <a:spLocks noChangeArrowheads="1"/>
            </p:cNvSpPr>
            <p:nvPr/>
          </p:nvSpPr>
          <p:spPr bwMode="gray">
            <a:xfrm>
              <a:off x="6324600" y="1752600"/>
              <a:ext cx="1636713" cy="506413"/>
            </a:xfrm>
            <a:prstGeom prst="roundRect">
              <a:avLst>
                <a:gd name="adj" fmla="val 0"/>
              </a:avLst>
            </a:prstGeom>
            <a:gradFill rotWithShape="1">
              <a:gsLst>
                <a:gs pos="0">
                  <a:srgbClr val="FFFFFF"/>
                </a:gs>
                <a:gs pos="100000">
                  <a:srgbClr val="C3C3C3"/>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algn="ctr" eaLnBrk="0" hangingPunct="0"/>
              <a:endParaRPr lang="zh-CN" altLang="en-US">
                <a:cs typeface="Arial" charset="0"/>
              </a:endParaRPr>
            </a:p>
          </p:txBody>
        </p:sp>
        <p:sp>
          <p:nvSpPr>
            <p:cNvPr id="11" name="Rectangle 11"/>
            <p:cNvSpPr>
              <a:spLocks noChangeArrowheads="1"/>
            </p:cNvSpPr>
            <p:nvPr/>
          </p:nvSpPr>
          <p:spPr bwMode="gray">
            <a:xfrm>
              <a:off x="6424626" y="1830388"/>
              <a:ext cx="144142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algn="ctr"/>
              <a:r>
                <a:rPr lang="zh-CN" altLang="en-US" sz="1400" b="1" dirty="0" smtClean="0">
                  <a:solidFill>
                    <a:srgbClr val="1C1C1C"/>
                  </a:solidFill>
                  <a:latin typeface="微软雅黑" pitchFamily="34" charset="-122"/>
                  <a:ea typeface="微软雅黑" pitchFamily="34" charset="-122"/>
                  <a:cs typeface="Arial" charset="0"/>
                </a:rPr>
                <a:t>签证放行无纸化</a:t>
              </a:r>
              <a:endParaRPr lang="en-US" altLang="zh-CN" sz="1400" b="1" dirty="0">
                <a:solidFill>
                  <a:srgbClr val="1C1C1C"/>
                </a:solidFill>
                <a:latin typeface="微软雅黑" pitchFamily="34" charset="-122"/>
                <a:ea typeface="微软雅黑" pitchFamily="34" charset="-122"/>
                <a:cs typeface="Arial" charset="0"/>
              </a:endParaRPr>
            </a:p>
          </p:txBody>
        </p:sp>
        <p:grpSp>
          <p:nvGrpSpPr>
            <p:cNvPr id="13" name="Group 13"/>
            <p:cNvGrpSpPr>
              <a:grpSpLocks/>
            </p:cNvGrpSpPr>
            <p:nvPr/>
          </p:nvGrpSpPr>
          <p:grpSpPr bwMode="auto">
            <a:xfrm rot="-5400000">
              <a:off x="7078663" y="4283075"/>
              <a:ext cx="849312" cy="915988"/>
              <a:chOff x="173" y="1670"/>
              <a:chExt cx="676" cy="727"/>
            </a:xfrm>
          </p:grpSpPr>
          <p:sp>
            <p:nvSpPr>
              <p:cNvPr id="14" name="Oval 14"/>
              <p:cNvSpPr>
                <a:spLocks noChangeArrowheads="1"/>
              </p:cNvSpPr>
              <p:nvPr/>
            </p:nvSpPr>
            <p:spPr bwMode="gray">
              <a:xfrm>
                <a:off x="436" y="1670"/>
                <a:ext cx="111" cy="105"/>
              </a:xfrm>
              <a:prstGeom prst="ellipse">
                <a:avLst/>
              </a:prstGeom>
              <a:solidFill>
                <a:srgbClr val="1C1C1C"/>
              </a:solidFill>
              <a:ln w="9525" algn="ctr">
                <a:solidFill>
                  <a:srgbClr val="1C1C1C"/>
                </a:solidFill>
                <a:round/>
                <a:headEnd/>
                <a:tailEnd/>
              </a:ln>
              <a:effectLst>
                <a:outerShdw dist="17961" dir="2700000" algn="ctr" rotWithShape="0">
                  <a:srgbClr val="FFFFFF">
                    <a:alpha val="50000"/>
                  </a:srgbClr>
                </a:outerShdw>
              </a:effectLst>
            </p:spPr>
            <p:txBody>
              <a:bodyPr vert="eaVert" wrap="none" anchor="ctr"/>
              <a:lstStyle/>
              <a:p>
                <a:pPr algn="ctr" eaLnBrk="0" hangingPunct="0"/>
                <a:endParaRPr lang="zh-CN" altLang="en-US">
                  <a:cs typeface="Arial" charset="0"/>
                </a:endParaRPr>
              </a:p>
            </p:txBody>
          </p:sp>
          <p:sp>
            <p:nvSpPr>
              <p:cNvPr id="15" name="Oval 15"/>
              <p:cNvSpPr>
                <a:spLocks noChangeArrowheads="1"/>
              </p:cNvSpPr>
              <p:nvPr/>
            </p:nvSpPr>
            <p:spPr bwMode="gray">
              <a:xfrm>
                <a:off x="272" y="1959"/>
                <a:ext cx="158" cy="150"/>
              </a:xfrm>
              <a:prstGeom prst="ellipse">
                <a:avLst/>
              </a:prstGeom>
              <a:solidFill>
                <a:srgbClr val="1C1C1C"/>
              </a:solidFill>
              <a:ln w="9525" algn="ctr">
                <a:solidFill>
                  <a:srgbClr val="1C1C1C"/>
                </a:solidFill>
                <a:round/>
                <a:headEnd/>
                <a:tailEnd/>
              </a:ln>
              <a:effectLst>
                <a:outerShdw dist="17961" dir="2700000" algn="ctr" rotWithShape="0">
                  <a:srgbClr val="FFFFFF">
                    <a:alpha val="50000"/>
                  </a:srgbClr>
                </a:outerShdw>
              </a:effectLst>
            </p:spPr>
            <p:txBody>
              <a:bodyPr vert="eaVert" wrap="none" anchor="ctr"/>
              <a:lstStyle/>
              <a:p>
                <a:pPr algn="ctr" eaLnBrk="0" hangingPunct="0"/>
                <a:endParaRPr lang="zh-CN" altLang="en-US">
                  <a:cs typeface="Arial" charset="0"/>
                </a:endParaRPr>
              </a:p>
            </p:txBody>
          </p:sp>
          <p:sp>
            <p:nvSpPr>
              <p:cNvPr id="16" name="Oval 16"/>
              <p:cNvSpPr>
                <a:spLocks noChangeArrowheads="1"/>
              </p:cNvSpPr>
              <p:nvPr/>
            </p:nvSpPr>
            <p:spPr bwMode="gray">
              <a:xfrm>
                <a:off x="565" y="1845"/>
                <a:ext cx="119" cy="111"/>
              </a:xfrm>
              <a:prstGeom prst="ellipse">
                <a:avLst/>
              </a:prstGeom>
              <a:solidFill>
                <a:srgbClr val="1C1C1C"/>
              </a:solidFill>
              <a:ln w="9525" algn="ctr">
                <a:solidFill>
                  <a:srgbClr val="1C1C1C"/>
                </a:solidFill>
                <a:round/>
                <a:headEnd/>
                <a:tailEnd/>
              </a:ln>
              <a:effectLst>
                <a:outerShdw dist="17961" dir="2700000" algn="ctr" rotWithShape="0">
                  <a:srgbClr val="FFFFFF">
                    <a:alpha val="50000"/>
                  </a:srgbClr>
                </a:outerShdw>
              </a:effectLst>
            </p:spPr>
            <p:txBody>
              <a:bodyPr vert="eaVert" wrap="none" anchor="ctr"/>
              <a:lstStyle/>
              <a:p>
                <a:pPr algn="ctr" eaLnBrk="0" hangingPunct="0"/>
                <a:endParaRPr lang="zh-CN" altLang="en-US">
                  <a:cs typeface="Arial" charset="0"/>
                </a:endParaRPr>
              </a:p>
            </p:txBody>
          </p:sp>
          <p:sp>
            <p:nvSpPr>
              <p:cNvPr id="17" name="Oval 17"/>
              <p:cNvSpPr>
                <a:spLocks noChangeArrowheads="1"/>
              </p:cNvSpPr>
              <p:nvPr/>
            </p:nvSpPr>
            <p:spPr bwMode="gray">
              <a:xfrm>
                <a:off x="322" y="2319"/>
                <a:ext cx="82" cy="78"/>
              </a:xfrm>
              <a:prstGeom prst="ellipse">
                <a:avLst/>
              </a:prstGeom>
              <a:solidFill>
                <a:srgbClr val="1C1C1C"/>
              </a:solidFill>
              <a:ln w="9525" algn="ctr">
                <a:solidFill>
                  <a:srgbClr val="1C1C1C"/>
                </a:solidFill>
                <a:round/>
                <a:headEnd/>
                <a:tailEnd/>
              </a:ln>
              <a:effectLst>
                <a:outerShdw dist="17961" dir="2700000" algn="ctr" rotWithShape="0">
                  <a:srgbClr val="FFFFFF">
                    <a:alpha val="50000"/>
                  </a:srgbClr>
                </a:outerShdw>
              </a:effectLst>
            </p:spPr>
            <p:txBody>
              <a:bodyPr vert="eaVert" wrap="none" anchor="ctr"/>
              <a:lstStyle/>
              <a:p>
                <a:pPr algn="ctr" eaLnBrk="0" hangingPunct="0"/>
                <a:endParaRPr lang="zh-CN" altLang="en-US">
                  <a:cs typeface="Arial" charset="0"/>
                </a:endParaRPr>
              </a:p>
            </p:txBody>
          </p:sp>
          <p:sp>
            <p:nvSpPr>
              <p:cNvPr id="18" name="Line 18"/>
              <p:cNvSpPr>
                <a:spLocks noChangeShapeType="1"/>
              </p:cNvSpPr>
              <p:nvPr/>
            </p:nvSpPr>
            <p:spPr bwMode="gray">
              <a:xfrm>
                <a:off x="345" y="2106"/>
                <a:ext cx="0" cy="215"/>
              </a:xfrm>
              <a:prstGeom prst="line">
                <a:avLst/>
              </a:prstGeom>
              <a:noFill/>
              <a:ln w="12700">
                <a:solidFill>
                  <a:srgbClr val="1C1C1C"/>
                </a:solidFill>
                <a:round/>
                <a:headEnd/>
                <a:tailEnd/>
              </a:ln>
              <a:effectLst>
                <a:outerShdw dist="17961" dir="2700000" algn="ctr" rotWithShape="0">
                  <a:srgbClr val="FFFFFF">
                    <a:alpha val="50000"/>
                  </a:srgbClr>
                </a:outerShdw>
              </a:effectLst>
            </p:spPr>
            <p:txBody>
              <a:bodyPr wrap="none" anchor="ctr"/>
              <a:lstStyle/>
              <a:p>
                <a:pPr algn="ctr" eaLnBrk="0" hangingPunct="0">
                  <a:defRPr/>
                </a:pPr>
                <a:endParaRPr lang="en-US">
                  <a:latin typeface="Arial" pitchFamily="34" charset="0"/>
                  <a:ea typeface="+mn-ea"/>
                </a:endParaRPr>
              </a:p>
            </p:txBody>
          </p:sp>
          <p:sp>
            <p:nvSpPr>
              <p:cNvPr id="19" name="Line 19"/>
              <p:cNvSpPr>
                <a:spLocks noChangeShapeType="1"/>
              </p:cNvSpPr>
              <p:nvPr/>
            </p:nvSpPr>
            <p:spPr bwMode="gray">
              <a:xfrm flipV="1">
                <a:off x="409" y="1926"/>
                <a:ext cx="173" cy="52"/>
              </a:xfrm>
              <a:prstGeom prst="line">
                <a:avLst/>
              </a:prstGeom>
              <a:noFill/>
              <a:ln w="9525">
                <a:solidFill>
                  <a:srgbClr val="1C1C1C"/>
                </a:solidFill>
                <a:round/>
                <a:headEnd/>
                <a:tailEnd/>
              </a:ln>
              <a:effectLst>
                <a:outerShdw dist="17961" dir="2700000" algn="ctr" rotWithShape="0">
                  <a:srgbClr val="FFFFFF">
                    <a:alpha val="50000"/>
                  </a:srgbClr>
                </a:outerShdw>
              </a:effectLst>
            </p:spPr>
            <p:txBody>
              <a:bodyPr wrap="none" anchor="ctr"/>
              <a:lstStyle/>
              <a:p>
                <a:pPr algn="ctr" eaLnBrk="0" hangingPunct="0">
                  <a:defRPr/>
                </a:pPr>
                <a:endParaRPr lang="en-US">
                  <a:latin typeface="Arial" pitchFamily="34" charset="0"/>
                  <a:ea typeface="+mn-ea"/>
                </a:endParaRPr>
              </a:p>
            </p:txBody>
          </p:sp>
          <p:sp>
            <p:nvSpPr>
              <p:cNvPr id="20" name="Line 20"/>
              <p:cNvSpPr>
                <a:spLocks noChangeShapeType="1"/>
              </p:cNvSpPr>
              <p:nvPr/>
            </p:nvSpPr>
            <p:spPr bwMode="gray">
              <a:xfrm flipH="1" flipV="1">
                <a:off x="520" y="1757"/>
                <a:ext cx="67" cy="93"/>
              </a:xfrm>
              <a:prstGeom prst="line">
                <a:avLst/>
              </a:prstGeom>
              <a:noFill/>
              <a:ln w="9525">
                <a:solidFill>
                  <a:srgbClr val="1C1C1C"/>
                </a:solidFill>
                <a:round/>
                <a:headEnd/>
                <a:tailEnd/>
              </a:ln>
              <a:effectLst>
                <a:outerShdw dist="17961" dir="2700000" algn="ctr" rotWithShape="0">
                  <a:srgbClr val="FFFFFF">
                    <a:alpha val="50000"/>
                  </a:srgbClr>
                </a:outerShdw>
              </a:effectLst>
            </p:spPr>
            <p:txBody>
              <a:bodyPr wrap="none" anchor="ctr"/>
              <a:lstStyle/>
              <a:p>
                <a:pPr algn="ctr" eaLnBrk="0" hangingPunct="0">
                  <a:defRPr/>
                </a:pPr>
                <a:endParaRPr lang="en-US">
                  <a:latin typeface="Arial" pitchFamily="34" charset="0"/>
                  <a:ea typeface="+mn-ea"/>
                </a:endParaRPr>
              </a:p>
            </p:txBody>
          </p:sp>
          <p:sp>
            <p:nvSpPr>
              <p:cNvPr id="21" name="Oval 21"/>
              <p:cNvSpPr>
                <a:spLocks noChangeArrowheads="1"/>
              </p:cNvSpPr>
              <p:nvPr/>
            </p:nvSpPr>
            <p:spPr bwMode="gray">
              <a:xfrm>
                <a:off x="767" y="1770"/>
                <a:ext cx="82" cy="77"/>
              </a:xfrm>
              <a:prstGeom prst="ellipse">
                <a:avLst/>
              </a:prstGeom>
              <a:solidFill>
                <a:srgbClr val="1C1C1C"/>
              </a:solidFill>
              <a:ln w="9525" algn="ctr">
                <a:solidFill>
                  <a:srgbClr val="1C1C1C"/>
                </a:solidFill>
                <a:round/>
                <a:headEnd/>
                <a:tailEnd/>
              </a:ln>
              <a:effectLst>
                <a:outerShdw dist="17961" dir="2700000" algn="ctr" rotWithShape="0">
                  <a:srgbClr val="FFFFFF">
                    <a:alpha val="50000"/>
                  </a:srgbClr>
                </a:outerShdw>
              </a:effectLst>
            </p:spPr>
            <p:txBody>
              <a:bodyPr vert="eaVert" wrap="none" anchor="ctr"/>
              <a:lstStyle/>
              <a:p>
                <a:pPr algn="ctr" eaLnBrk="0" hangingPunct="0"/>
                <a:endParaRPr lang="zh-CN" altLang="en-US">
                  <a:cs typeface="Arial" charset="0"/>
                </a:endParaRPr>
              </a:p>
            </p:txBody>
          </p:sp>
          <p:sp>
            <p:nvSpPr>
              <p:cNvPr id="22" name="Oval 22"/>
              <p:cNvSpPr>
                <a:spLocks noChangeArrowheads="1"/>
              </p:cNvSpPr>
              <p:nvPr/>
            </p:nvSpPr>
            <p:spPr bwMode="gray">
              <a:xfrm>
                <a:off x="651" y="2069"/>
                <a:ext cx="95" cy="88"/>
              </a:xfrm>
              <a:prstGeom prst="ellipse">
                <a:avLst/>
              </a:prstGeom>
              <a:solidFill>
                <a:srgbClr val="1C1C1C"/>
              </a:solidFill>
              <a:ln w="9525" algn="ctr">
                <a:solidFill>
                  <a:srgbClr val="1C1C1C"/>
                </a:solidFill>
                <a:round/>
                <a:headEnd/>
                <a:tailEnd/>
              </a:ln>
              <a:effectLst>
                <a:outerShdw dist="17961" dir="2700000" algn="ctr" rotWithShape="0">
                  <a:srgbClr val="FFFFFF">
                    <a:alpha val="50000"/>
                  </a:srgbClr>
                </a:outerShdw>
              </a:effectLst>
            </p:spPr>
            <p:txBody>
              <a:bodyPr vert="eaVert" wrap="none" anchor="ctr"/>
              <a:lstStyle/>
              <a:p>
                <a:pPr algn="ctr" eaLnBrk="0" hangingPunct="0"/>
                <a:endParaRPr lang="zh-CN" altLang="en-US">
                  <a:cs typeface="Arial" charset="0"/>
                </a:endParaRPr>
              </a:p>
            </p:txBody>
          </p:sp>
          <p:sp>
            <p:nvSpPr>
              <p:cNvPr id="23" name="Line 23"/>
              <p:cNvSpPr>
                <a:spLocks noChangeShapeType="1"/>
              </p:cNvSpPr>
              <p:nvPr/>
            </p:nvSpPr>
            <p:spPr bwMode="gray">
              <a:xfrm>
                <a:off x="652" y="1955"/>
                <a:ext cx="29" cy="135"/>
              </a:xfrm>
              <a:prstGeom prst="line">
                <a:avLst/>
              </a:prstGeom>
              <a:noFill/>
              <a:ln w="9525">
                <a:solidFill>
                  <a:srgbClr val="1C1C1C"/>
                </a:solidFill>
                <a:round/>
                <a:headEnd/>
                <a:tailEnd/>
              </a:ln>
              <a:effectLst>
                <a:outerShdw dist="17961" dir="2700000" algn="ctr" rotWithShape="0">
                  <a:srgbClr val="FFFFFF">
                    <a:alpha val="50000"/>
                  </a:srgbClr>
                </a:outerShdw>
              </a:effectLst>
            </p:spPr>
            <p:txBody>
              <a:bodyPr wrap="none" anchor="ctr"/>
              <a:lstStyle/>
              <a:p>
                <a:pPr algn="ctr" eaLnBrk="0" hangingPunct="0">
                  <a:defRPr/>
                </a:pPr>
                <a:endParaRPr lang="en-US">
                  <a:latin typeface="Arial" pitchFamily="34" charset="0"/>
                  <a:ea typeface="+mn-ea"/>
                </a:endParaRPr>
              </a:p>
            </p:txBody>
          </p:sp>
          <p:sp>
            <p:nvSpPr>
              <p:cNvPr id="24" name="Line 24"/>
              <p:cNvSpPr>
                <a:spLocks noChangeShapeType="1"/>
              </p:cNvSpPr>
              <p:nvPr/>
            </p:nvSpPr>
            <p:spPr bwMode="gray">
              <a:xfrm flipV="1">
                <a:off x="687" y="1804"/>
                <a:ext cx="87" cy="77"/>
              </a:xfrm>
              <a:prstGeom prst="line">
                <a:avLst/>
              </a:prstGeom>
              <a:noFill/>
              <a:ln w="9525">
                <a:solidFill>
                  <a:srgbClr val="1C1C1C"/>
                </a:solidFill>
                <a:round/>
                <a:headEnd/>
                <a:tailEnd/>
              </a:ln>
              <a:effectLst>
                <a:outerShdw dist="17961" dir="2700000" algn="ctr" rotWithShape="0">
                  <a:srgbClr val="FFFFFF">
                    <a:alpha val="50000"/>
                  </a:srgbClr>
                </a:outerShdw>
              </a:effectLst>
            </p:spPr>
            <p:txBody>
              <a:bodyPr wrap="none" anchor="ctr"/>
              <a:lstStyle/>
              <a:p>
                <a:pPr algn="ctr" eaLnBrk="0" hangingPunct="0">
                  <a:defRPr/>
                </a:pPr>
                <a:endParaRPr lang="en-US">
                  <a:latin typeface="Arial" pitchFamily="34" charset="0"/>
                  <a:ea typeface="+mn-ea"/>
                </a:endParaRPr>
              </a:p>
            </p:txBody>
          </p:sp>
          <p:sp>
            <p:nvSpPr>
              <p:cNvPr id="25" name="Oval 25"/>
              <p:cNvSpPr>
                <a:spLocks noChangeArrowheads="1"/>
              </p:cNvSpPr>
              <p:nvPr/>
            </p:nvSpPr>
            <p:spPr bwMode="gray">
              <a:xfrm>
                <a:off x="173" y="1839"/>
                <a:ext cx="82" cy="78"/>
              </a:xfrm>
              <a:prstGeom prst="ellipse">
                <a:avLst/>
              </a:prstGeom>
              <a:solidFill>
                <a:srgbClr val="1C1C1C"/>
              </a:solidFill>
              <a:ln w="9525" algn="ctr">
                <a:solidFill>
                  <a:srgbClr val="1C1C1C"/>
                </a:solidFill>
                <a:round/>
                <a:headEnd/>
                <a:tailEnd/>
              </a:ln>
              <a:effectLst>
                <a:outerShdw dist="17961" dir="2700000" algn="ctr" rotWithShape="0">
                  <a:srgbClr val="FFFFFF">
                    <a:alpha val="50000"/>
                  </a:srgbClr>
                </a:outerShdw>
              </a:effectLst>
            </p:spPr>
            <p:txBody>
              <a:bodyPr vert="eaVert" wrap="none" anchor="ctr"/>
              <a:lstStyle/>
              <a:p>
                <a:pPr algn="ctr" eaLnBrk="0" hangingPunct="0"/>
                <a:endParaRPr lang="zh-CN" altLang="en-US">
                  <a:cs typeface="Arial" charset="0"/>
                </a:endParaRPr>
              </a:p>
            </p:txBody>
          </p:sp>
          <p:sp>
            <p:nvSpPr>
              <p:cNvPr id="26" name="Line 26"/>
              <p:cNvSpPr>
                <a:spLocks noChangeShapeType="1"/>
              </p:cNvSpPr>
              <p:nvPr/>
            </p:nvSpPr>
            <p:spPr bwMode="gray">
              <a:xfrm>
                <a:off x="221" y="1908"/>
                <a:ext cx="69" cy="69"/>
              </a:xfrm>
              <a:prstGeom prst="line">
                <a:avLst/>
              </a:prstGeom>
              <a:noFill/>
              <a:ln w="9525">
                <a:solidFill>
                  <a:srgbClr val="1C1C1C"/>
                </a:solidFill>
                <a:round/>
                <a:headEnd/>
                <a:tailEnd/>
              </a:ln>
              <a:effectLst>
                <a:outerShdw dist="17961" dir="2700000" algn="ctr" rotWithShape="0">
                  <a:srgbClr val="FFFFFF">
                    <a:alpha val="50000"/>
                  </a:srgbClr>
                </a:outerShdw>
              </a:effectLst>
            </p:spPr>
            <p:txBody>
              <a:bodyPr wrap="none" anchor="ctr"/>
              <a:lstStyle/>
              <a:p>
                <a:pPr algn="ctr" eaLnBrk="0" hangingPunct="0">
                  <a:defRPr/>
                </a:pPr>
                <a:endParaRPr lang="en-US">
                  <a:latin typeface="Arial" pitchFamily="34" charset="0"/>
                  <a:ea typeface="+mn-ea"/>
                </a:endParaRPr>
              </a:p>
            </p:txBody>
          </p:sp>
          <p:sp>
            <p:nvSpPr>
              <p:cNvPr id="27" name="Line 27"/>
              <p:cNvSpPr>
                <a:spLocks noChangeShapeType="1"/>
              </p:cNvSpPr>
              <p:nvPr/>
            </p:nvSpPr>
            <p:spPr bwMode="gray">
              <a:xfrm flipH="1">
                <a:off x="541" y="2132"/>
                <a:ext cx="129" cy="34"/>
              </a:xfrm>
              <a:prstGeom prst="line">
                <a:avLst/>
              </a:prstGeom>
              <a:noFill/>
              <a:ln w="9525">
                <a:solidFill>
                  <a:srgbClr val="1C1C1C"/>
                </a:solidFill>
                <a:round/>
                <a:headEnd/>
                <a:tailEnd/>
              </a:ln>
              <a:effectLst>
                <a:outerShdw dist="17961" dir="2700000" algn="ctr" rotWithShape="0">
                  <a:srgbClr val="FFFFFF">
                    <a:alpha val="50000"/>
                  </a:srgbClr>
                </a:outerShdw>
              </a:effectLst>
            </p:spPr>
            <p:txBody>
              <a:bodyPr wrap="none" anchor="ctr"/>
              <a:lstStyle/>
              <a:p>
                <a:pPr algn="ctr" eaLnBrk="0" hangingPunct="0">
                  <a:defRPr/>
                </a:pPr>
                <a:endParaRPr lang="en-US">
                  <a:latin typeface="Arial" pitchFamily="34" charset="0"/>
                  <a:ea typeface="+mn-ea"/>
                </a:endParaRPr>
              </a:p>
            </p:txBody>
          </p:sp>
          <p:sp>
            <p:nvSpPr>
              <p:cNvPr id="28" name="Oval 28"/>
              <p:cNvSpPr>
                <a:spLocks noChangeArrowheads="1"/>
              </p:cNvSpPr>
              <p:nvPr/>
            </p:nvSpPr>
            <p:spPr bwMode="gray">
              <a:xfrm>
                <a:off x="493" y="2135"/>
                <a:ext cx="82" cy="78"/>
              </a:xfrm>
              <a:prstGeom prst="ellipse">
                <a:avLst/>
              </a:prstGeom>
              <a:solidFill>
                <a:srgbClr val="1C1C1C"/>
              </a:solidFill>
              <a:ln w="9525" algn="ctr">
                <a:solidFill>
                  <a:srgbClr val="1C1C1C"/>
                </a:solidFill>
                <a:round/>
                <a:headEnd/>
                <a:tailEnd/>
              </a:ln>
              <a:effectLst>
                <a:outerShdw dist="17961" dir="2700000" algn="ctr" rotWithShape="0">
                  <a:srgbClr val="FFFFFF">
                    <a:alpha val="50000"/>
                  </a:srgbClr>
                </a:outerShdw>
              </a:effectLst>
            </p:spPr>
            <p:txBody>
              <a:bodyPr vert="eaVert" wrap="none" anchor="ctr"/>
              <a:lstStyle/>
              <a:p>
                <a:pPr algn="ctr" eaLnBrk="0" hangingPunct="0"/>
                <a:endParaRPr lang="zh-CN" altLang="en-US">
                  <a:cs typeface="Arial" charset="0"/>
                </a:endParaRPr>
              </a:p>
            </p:txBody>
          </p:sp>
          <p:sp>
            <p:nvSpPr>
              <p:cNvPr id="29" name="Line 29"/>
              <p:cNvSpPr>
                <a:spLocks noChangeShapeType="1"/>
              </p:cNvSpPr>
              <p:nvPr/>
            </p:nvSpPr>
            <p:spPr bwMode="gray">
              <a:xfrm>
                <a:off x="726" y="2148"/>
                <a:ext cx="29" cy="34"/>
              </a:xfrm>
              <a:prstGeom prst="line">
                <a:avLst/>
              </a:prstGeom>
              <a:noFill/>
              <a:ln w="9525">
                <a:solidFill>
                  <a:srgbClr val="1C1C1C"/>
                </a:solidFill>
                <a:round/>
                <a:headEnd/>
                <a:tailEnd/>
              </a:ln>
              <a:effectLst>
                <a:outerShdw dist="17961" dir="2700000" algn="ctr" rotWithShape="0">
                  <a:srgbClr val="FFFFFF">
                    <a:alpha val="50000"/>
                  </a:srgbClr>
                </a:outerShdw>
              </a:effectLst>
            </p:spPr>
            <p:txBody>
              <a:bodyPr wrap="none" anchor="ctr"/>
              <a:lstStyle/>
              <a:p>
                <a:pPr algn="ctr" eaLnBrk="0" hangingPunct="0">
                  <a:defRPr/>
                </a:pPr>
                <a:endParaRPr lang="en-US">
                  <a:latin typeface="Arial" pitchFamily="34" charset="0"/>
                  <a:ea typeface="+mn-ea"/>
                </a:endParaRPr>
              </a:p>
            </p:txBody>
          </p:sp>
          <p:sp>
            <p:nvSpPr>
              <p:cNvPr id="30" name="Oval 30"/>
              <p:cNvSpPr>
                <a:spLocks noChangeArrowheads="1"/>
              </p:cNvSpPr>
              <p:nvPr/>
            </p:nvSpPr>
            <p:spPr bwMode="gray">
              <a:xfrm>
                <a:off x="740" y="2190"/>
                <a:ext cx="82" cy="78"/>
              </a:xfrm>
              <a:prstGeom prst="ellipse">
                <a:avLst/>
              </a:prstGeom>
              <a:solidFill>
                <a:srgbClr val="1C1C1C"/>
              </a:solidFill>
              <a:ln w="9525" algn="ctr">
                <a:solidFill>
                  <a:srgbClr val="1C1C1C"/>
                </a:solidFill>
                <a:round/>
                <a:headEnd/>
                <a:tailEnd/>
              </a:ln>
              <a:effectLst>
                <a:outerShdw dist="17961" dir="2700000" algn="ctr" rotWithShape="0">
                  <a:srgbClr val="FFFFFF">
                    <a:alpha val="50000"/>
                  </a:srgbClr>
                </a:outerShdw>
              </a:effectLst>
            </p:spPr>
            <p:txBody>
              <a:bodyPr vert="eaVert" wrap="none" anchor="ctr"/>
              <a:lstStyle/>
              <a:p>
                <a:pPr algn="ctr" eaLnBrk="0" hangingPunct="0"/>
                <a:endParaRPr lang="zh-CN" altLang="en-US">
                  <a:cs typeface="Arial" charset="0"/>
                </a:endParaRPr>
              </a:p>
            </p:txBody>
          </p:sp>
        </p:grpSp>
        <p:sp>
          <p:nvSpPr>
            <p:cNvPr id="32" name="Rectangle 32"/>
            <p:cNvSpPr>
              <a:spLocks noChangeArrowheads="1"/>
            </p:cNvSpPr>
            <p:nvPr/>
          </p:nvSpPr>
          <p:spPr bwMode="auto">
            <a:xfrm>
              <a:off x="6236282" y="2475768"/>
              <a:ext cx="1870075"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lvl="0">
                <a:lnSpc>
                  <a:spcPct val="150000"/>
                </a:lnSpc>
              </a:pPr>
              <a:r>
                <a:rPr lang="en-US" altLang="zh-CN" sz="1200" dirty="0" smtClean="0">
                  <a:latin typeface="微软雅黑" pitchFamily="34" charset="-122"/>
                  <a:ea typeface="微软雅黑" pitchFamily="34" charset="-122"/>
                </a:rPr>
                <a:t>     </a:t>
              </a:r>
              <a:r>
                <a:rPr lang="x-none" altLang="zh-CN" sz="1200" dirty="0" smtClean="0">
                  <a:latin typeface="微软雅黑" pitchFamily="34" charset="-122"/>
                  <a:ea typeface="微软雅黑" pitchFamily="34" charset="-122"/>
                </a:rPr>
                <a:t>对主干系统</a:t>
              </a:r>
              <a:r>
                <a:rPr lang="x-none" altLang="zh-CN" sz="1200" dirty="0">
                  <a:latin typeface="微软雅黑" pitchFamily="34" charset="-122"/>
                  <a:ea typeface="微软雅黑" pitchFamily="34" charset="-122"/>
                </a:rPr>
                <a:t>e-CIQ下发的各类证书同步至无纸化系统，提供给企业自助查询与打印，可实现加盖电子印章和电子签名的功能，</a:t>
              </a:r>
              <a:r>
                <a:rPr lang="x-none" altLang="zh-CN" sz="1200" dirty="0" smtClean="0">
                  <a:latin typeface="微软雅黑" pitchFamily="34" charset="-122"/>
                  <a:ea typeface="微软雅黑" pitchFamily="34" charset="-122"/>
                </a:rPr>
                <a:t>企业领证书时可使用电子签名</a:t>
              </a:r>
              <a:r>
                <a:rPr lang="zh-CN" altLang="en-US" sz="1200" dirty="0" smtClean="0">
                  <a:latin typeface="微软雅黑" pitchFamily="34" charset="-122"/>
                  <a:ea typeface="微软雅黑" pitchFamily="34" charset="-122"/>
                </a:rPr>
                <a:t>。</a:t>
              </a:r>
              <a:endParaRPr kumimoji="0" lang="en-US" altLang="zh-CN" sz="1200"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cs typeface="Arial" charset="0"/>
              </a:endParaRPr>
            </a:p>
          </p:txBody>
        </p:sp>
      </p:grpSp>
      <p:grpSp>
        <p:nvGrpSpPr>
          <p:cNvPr id="2" name="组合 1"/>
          <p:cNvGrpSpPr/>
          <p:nvPr/>
        </p:nvGrpSpPr>
        <p:grpSpPr>
          <a:xfrm>
            <a:off x="3009900" y="3346450"/>
            <a:ext cx="412750" cy="417513"/>
            <a:chOff x="3009900" y="3346450"/>
            <a:chExt cx="412750" cy="417513"/>
          </a:xfrm>
        </p:grpSpPr>
        <p:sp>
          <p:nvSpPr>
            <p:cNvPr id="33" name="AutoShape 33"/>
            <p:cNvSpPr>
              <a:spLocks noChangeArrowheads="1"/>
            </p:cNvSpPr>
            <p:nvPr/>
          </p:nvSpPr>
          <p:spPr bwMode="gray">
            <a:xfrm flipH="1">
              <a:off x="3009900" y="3346450"/>
              <a:ext cx="217488" cy="417513"/>
            </a:xfrm>
            <a:prstGeom prst="moon">
              <a:avLst>
                <a:gd name="adj" fmla="val 50000"/>
              </a:avLst>
            </a:prstGeom>
            <a:solidFill>
              <a:srgbClr val="333333">
                <a:alpha val="39999"/>
              </a:srgbClr>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algn="ctr" eaLnBrk="0" hangingPunct="0"/>
              <a:endParaRPr lang="zh-CN" altLang="en-US">
                <a:cs typeface="Arial" charset="0"/>
              </a:endParaRPr>
            </a:p>
          </p:txBody>
        </p:sp>
        <p:sp>
          <p:nvSpPr>
            <p:cNvPr id="34" name="AutoShape 34"/>
            <p:cNvSpPr>
              <a:spLocks noChangeArrowheads="1"/>
            </p:cNvSpPr>
            <p:nvPr/>
          </p:nvSpPr>
          <p:spPr bwMode="gray">
            <a:xfrm flipH="1">
              <a:off x="3205163" y="3346450"/>
              <a:ext cx="217487" cy="417513"/>
            </a:xfrm>
            <a:prstGeom prst="moon">
              <a:avLst>
                <a:gd name="adj" fmla="val 50000"/>
              </a:avLst>
            </a:prstGeom>
            <a:solidFill>
              <a:srgbClr val="333333">
                <a:alpha val="59999"/>
              </a:srgbClr>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algn="ctr" eaLnBrk="0" hangingPunct="0"/>
              <a:endParaRPr lang="zh-CN" altLang="en-US">
                <a:cs typeface="Arial" charset="0"/>
              </a:endParaRPr>
            </a:p>
          </p:txBody>
        </p:sp>
      </p:grpSp>
      <p:grpSp>
        <p:nvGrpSpPr>
          <p:cNvPr id="38" name="组合 37"/>
          <p:cNvGrpSpPr/>
          <p:nvPr/>
        </p:nvGrpSpPr>
        <p:grpSpPr>
          <a:xfrm>
            <a:off x="5653088" y="3346450"/>
            <a:ext cx="411162" cy="417513"/>
            <a:chOff x="5653088" y="3346450"/>
            <a:chExt cx="411162" cy="417513"/>
          </a:xfrm>
        </p:grpSpPr>
        <p:sp>
          <p:nvSpPr>
            <p:cNvPr id="35" name="AutoShape 35"/>
            <p:cNvSpPr>
              <a:spLocks noChangeArrowheads="1"/>
            </p:cNvSpPr>
            <p:nvPr/>
          </p:nvSpPr>
          <p:spPr bwMode="gray">
            <a:xfrm flipH="1">
              <a:off x="5653088" y="3346450"/>
              <a:ext cx="215900" cy="417513"/>
            </a:xfrm>
            <a:prstGeom prst="moon">
              <a:avLst>
                <a:gd name="adj" fmla="val 50000"/>
              </a:avLst>
            </a:prstGeom>
            <a:solidFill>
              <a:srgbClr val="333333">
                <a:alpha val="39999"/>
              </a:srgbClr>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algn="ctr" eaLnBrk="0" hangingPunct="0"/>
              <a:endParaRPr lang="zh-CN" altLang="en-US">
                <a:cs typeface="Arial" charset="0"/>
              </a:endParaRPr>
            </a:p>
          </p:txBody>
        </p:sp>
        <p:sp>
          <p:nvSpPr>
            <p:cNvPr id="36" name="AutoShape 36"/>
            <p:cNvSpPr>
              <a:spLocks noChangeArrowheads="1"/>
            </p:cNvSpPr>
            <p:nvPr/>
          </p:nvSpPr>
          <p:spPr bwMode="gray">
            <a:xfrm flipH="1">
              <a:off x="5848350" y="3346450"/>
              <a:ext cx="215900" cy="417513"/>
            </a:xfrm>
            <a:prstGeom prst="moon">
              <a:avLst>
                <a:gd name="adj" fmla="val 50000"/>
              </a:avLst>
            </a:prstGeom>
            <a:solidFill>
              <a:srgbClr val="333333">
                <a:alpha val="70195"/>
              </a:srgbClr>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algn="ctr" eaLnBrk="0" hangingPunct="0"/>
              <a:endParaRPr lang="zh-CN" altLang="en-US">
                <a:cs typeface="Arial" charset="0"/>
              </a:endParaRPr>
            </a:p>
          </p:txBody>
        </p:sp>
      </p:grpSp>
      <p:sp>
        <p:nvSpPr>
          <p:cNvPr id="37" name="矩形 9"/>
          <p:cNvSpPr>
            <a:spLocks noChangeArrowheads="1"/>
          </p:cNvSpPr>
          <p:nvPr/>
        </p:nvSpPr>
        <p:spPr bwMode="auto">
          <a:xfrm>
            <a:off x="216000" y="216000"/>
            <a:ext cx="2033984"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a:solidFill>
                  <a:srgbClr val="FFFF00"/>
                </a:solidFill>
                <a:effectLst>
                  <a:outerShdw blurRad="38100" dist="38100" dir="2700000" algn="tl">
                    <a:srgbClr val="000000">
                      <a:alpha val="43137"/>
                    </a:srgbClr>
                  </a:outerShdw>
                </a:effectLst>
              </a:rPr>
              <a:t>项目</a:t>
            </a:r>
            <a:r>
              <a:rPr lang="zh-CN" altLang="en-US" sz="2600" b="1" dirty="0" smtClean="0">
                <a:solidFill>
                  <a:srgbClr val="FFFF00"/>
                </a:solidFill>
                <a:effectLst>
                  <a:outerShdw blurRad="38100" dist="38100" dir="2700000" algn="tl">
                    <a:srgbClr val="000000">
                      <a:alpha val="43137"/>
                    </a:srgbClr>
                  </a:outerShdw>
                </a:effectLst>
              </a:rPr>
              <a:t>目标</a:t>
            </a:r>
            <a:endParaRPr lang="zh-CN" altLang="en-US" sz="2600" b="1"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6742664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500"/>
                                        <p:tgtEl>
                                          <p:spTgt spid="4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wipe(left)">
                                      <p:cBhvr>
                                        <p:cTn id="22" dur="500"/>
                                        <p:tgtEl>
                                          <p:spTgt spid="38"/>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wipe(left)">
                                      <p:cBhvr>
                                        <p:cTn id="2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6012184"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en-US" altLang="zh-CN" sz="2600" b="1" dirty="0">
                <a:solidFill>
                  <a:srgbClr val="FFFF00"/>
                </a:solidFill>
                <a:effectLst>
                  <a:outerShdw blurRad="38100" dist="38100" dir="2700000" algn="tl">
                    <a:srgbClr val="000000">
                      <a:alpha val="43137"/>
                    </a:srgbClr>
                  </a:outerShdw>
                </a:effectLst>
              </a:rPr>
              <a:t>ECIQ</a:t>
            </a:r>
            <a:r>
              <a:rPr lang="zh-CN" altLang="en-US" sz="2600" b="1" dirty="0">
                <a:solidFill>
                  <a:srgbClr val="FFFF00"/>
                </a:solidFill>
                <a:effectLst>
                  <a:outerShdw blurRad="38100" dist="38100" dir="2700000" algn="tl">
                    <a:srgbClr val="000000">
                      <a:alpha val="43137"/>
                    </a:srgbClr>
                  </a:outerShdw>
                </a:effectLst>
              </a:rPr>
              <a:t>主业务流程与无纸化系统的关系</a:t>
            </a:r>
          </a:p>
          <a:p>
            <a:pPr marL="0" indent="0" eaLnBrk="1" hangingPunct="1">
              <a:spcBef>
                <a:spcPct val="0"/>
              </a:spcBef>
              <a:buClrTx/>
              <a:buSzTx/>
              <a:buNone/>
            </a:pPr>
            <a:endParaRPr lang="zh-CN" altLang="en-US" sz="2600" b="1" dirty="0">
              <a:solidFill>
                <a:srgbClr val="FFFF00"/>
              </a:solidFill>
              <a:effectLst>
                <a:outerShdw blurRad="38100" dist="38100" dir="2700000" algn="tl">
                  <a:srgbClr val="000000">
                    <a:alpha val="43137"/>
                  </a:srgbClr>
                </a:outerShdw>
              </a:effectLst>
            </a:endParaRPr>
          </a:p>
        </p:txBody>
      </p:sp>
      <p:pic>
        <p:nvPicPr>
          <p:cNvPr id="3" name="Picture 2"/>
          <p:cNvPicPr>
            <a:picLocks noChangeAspect="1" noChangeArrowheads="1"/>
          </p:cNvPicPr>
          <p:nvPr/>
        </p:nvPicPr>
        <p:blipFill>
          <a:blip r:embed="rId2"/>
          <a:srcRect/>
          <a:stretch>
            <a:fillRect/>
          </a:stretch>
        </p:blipFill>
        <p:spPr bwMode="auto">
          <a:xfrm>
            <a:off x="216000" y="1517035"/>
            <a:ext cx="8884120" cy="3744416"/>
          </a:xfrm>
          <a:prstGeom prst="rect">
            <a:avLst/>
          </a:prstGeom>
          <a:noFill/>
          <a:ln w="9525">
            <a:noFill/>
            <a:miter lim="800000"/>
            <a:headEnd/>
            <a:tailEnd/>
          </a:ln>
          <a:effectLst/>
        </p:spPr>
      </p:pic>
    </p:spTree>
    <p:extLst>
      <p:ext uri="{BB962C8B-B14F-4D97-AF65-F5344CB8AC3E}">
        <p14:creationId xmlns:p14="http://schemas.microsoft.com/office/powerpoint/2010/main" val="816254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2255837"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总体</a:t>
            </a:r>
            <a:r>
              <a:rPr lang="zh-CN" altLang="en-US" sz="2600" b="1" dirty="0">
                <a:solidFill>
                  <a:srgbClr val="FFFF00"/>
                </a:solidFill>
                <a:effectLst>
                  <a:outerShdw blurRad="38100" dist="38100" dir="2700000" algn="tl">
                    <a:srgbClr val="000000">
                      <a:alpha val="43137"/>
                    </a:srgbClr>
                  </a:outerShdw>
                </a:effectLst>
              </a:rPr>
              <a:t>架构</a:t>
            </a:r>
          </a:p>
        </p:txBody>
      </p:sp>
      <p:pic>
        <p:nvPicPr>
          <p:cNvPr id="50178" name="图片 2"/>
          <p:cNvPicPr>
            <a:picLocks noChangeAspect="1" noChangeArrowheads="1"/>
          </p:cNvPicPr>
          <p:nvPr/>
        </p:nvPicPr>
        <p:blipFill>
          <a:blip r:embed="rId2"/>
          <a:srcRect/>
          <a:stretch>
            <a:fillRect/>
          </a:stretch>
        </p:blipFill>
        <p:spPr bwMode="auto">
          <a:xfrm>
            <a:off x="35496" y="1312887"/>
            <a:ext cx="5257800" cy="4924425"/>
          </a:xfrm>
          <a:prstGeom prst="rect">
            <a:avLst/>
          </a:prstGeom>
          <a:noFill/>
          <a:ln w="9525">
            <a:noFill/>
            <a:miter lim="800000"/>
            <a:headEnd/>
            <a:tailEnd/>
          </a:ln>
        </p:spPr>
      </p:pic>
      <p:sp>
        <p:nvSpPr>
          <p:cNvPr id="5" name="矩形 4"/>
          <p:cNvSpPr/>
          <p:nvPr/>
        </p:nvSpPr>
        <p:spPr>
          <a:xfrm>
            <a:off x="5580112" y="1312887"/>
            <a:ext cx="3199426" cy="5170646"/>
          </a:xfrm>
          <a:prstGeom prst="rect">
            <a:avLst/>
          </a:prstGeom>
        </p:spPr>
        <p:txBody>
          <a:bodyPr wrap="square">
            <a:spAutoFit/>
          </a:bodyPr>
          <a:lstStyle/>
          <a:p>
            <a:pPr>
              <a:lnSpc>
                <a:spcPct val="150000"/>
              </a:lnSpc>
            </a:pPr>
            <a:r>
              <a:rPr lang="zh-CN" altLang="en-US" sz="2000" dirty="0" smtClean="0">
                <a:latin typeface="微软雅黑" pitchFamily="34" charset="-122"/>
                <a:ea typeface="微软雅黑" pitchFamily="34" charset="-122"/>
              </a:rPr>
              <a:t>   无纸化系统作为专项系统，部署模式依据检验检疫核心系统部署模式要求，并依据业务量结合储存、网络带宽投入进行部署模式的设计。</a:t>
            </a:r>
            <a:endParaRPr lang="en-US" altLang="zh-CN" sz="2000" dirty="0" smtClean="0">
              <a:latin typeface="微软雅黑" pitchFamily="34" charset="-122"/>
              <a:ea typeface="微软雅黑" pitchFamily="34" charset="-122"/>
            </a:endParaRPr>
          </a:p>
          <a:p>
            <a:pPr>
              <a:lnSpc>
                <a:spcPct val="150000"/>
              </a:lnSpc>
            </a:pPr>
            <a:r>
              <a:rPr lang="en-US" altLang="zh-CN" sz="2000" dirty="0">
                <a:latin typeface="微软雅黑" pitchFamily="34" charset="-122"/>
                <a:ea typeface="微软雅黑" pitchFamily="34" charset="-122"/>
              </a:rPr>
              <a:t> </a:t>
            </a:r>
            <a:r>
              <a:rPr lang="en-US" altLang="zh-CN" sz="2000" dirty="0" smtClean="0">
                <a:latin typeface="微软雅黑" pitchFamily="34" charset="-122"/>
                <a:ea typeface="微软雅黑" pitchFamily="34" charset="-122"/>
              </a:rPr>
              <a:t> </a:t>
            </a:r>
            <a:r>
              <a:rPr lang="zh-CN" altLang="en-US" sz="2000" dirty="0" smtClean="0">
                <a:latin typeface="微软雅黑" pitchFamily="34" charset="-122"/>
                <a:ea typeface="微软雅黑" pitchFamily="34" charset="-122"/>
              </a:rPr>
              <a:t>总体采用大集中模式（责任模式：即数据有争议时采用总局数据为准），部署方案依据网络、存储及性能要求采用直属局部署。</a:t>
            </a:r>
            <a:endParaRPr lang="zh-CN" altLang="en-US" sz="2000" dirty="0">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0178"/>
                                        </p:tgtEl>
                                        <p:attrNameLst>
                                          <p:attrName>style.visibility</p:attrName>
                                        </p:attrNameLst>
                                      </p:cBhvr>
                                      <p:to>
                                        <p:strVal val="visible"/>
                                      </p:to>
                                    </p:set>
                                    <p:animEffect transition="in" filter="wipe(left)">
                                      <p:cBhvr>
                                        <p:cTn id="7" dur="500"/>
                                        <p:tgtEl>
                                          <p:spTgt spid="5017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right)">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4644032"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支持</a:t>
            </a:r>
            <a:r>
              <a:rPr lang="zh-CN" altLang="en-US" sz="2600" b="1" dirty="0">
                <a:solidFill>
                  <a:srgbClr val="FFFF00"/>
                </a:solidFill>
                <a:effectLst>
                  <a:outerShdw blurRad="38100" dist="38100" dir="2700000" algn="tl">
                    <a:srgbClr val="000000">
                      <a:alpha val="43137"/>
                    </a:srgbClr>
                  </a:outerShdw>
                </a:effectLst>
              </a:rPr>
              <a:t>各类</a:t>
            </a:r>
            <a:r>
              <a:rPr lang="zh-CN" altLang="en-US" sz="2600" b="1" dirty="0" smtClean="0">
                <a:solidFill>
                  <a:srgbClr val="FFFF00"/>
                </a:solidFill>
                <a:effectLst>
                  <a:outerShdw blurRad="38100" dist="38100" dir="2700000" algn="tl">
                    <a:srgbClr val="000000">
                      <a:alpha val="43137"/>
                    </a:srgbClr>
                  </a:outerShdw>
                </a:effectLst>
              </a:rPr>
              <a:t>客户端无纸化申报</a:t>
            </a:r>
            <a:endParaRPr lang="zh-CN" altLang="en-US" sz="2600" b="1" dirty="0">
              <a:solidFill>
                <a:srgbClr val="FFFF00"/>
              </a:solidFill>
              <a:effectLst>
                <a:outerShdw blurRad="38100" dist="38100" dir="2700000" algn="tl">
                  <a:srgbClr val="000000">
                    <a:alpha val="43137"/>
                  </a:srgbClr>
                </a:outerShdw>
              </a:effectLst>
            </a:endParaRPr>
          </a:p>
        </p:txBody>
      </p:sp>
      <p:sp>
        <p:nvSpPr>
          <p:cNvPr id="5120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51201" name="Object 1"/>
          <p:cNvGraphicFramePr>
            <a:graphicFrameLocks noChangeAspect="1"/>
          </p:cNvGraphicFramePr>
          <p:nvPr>
            <p:extLst>
              <p:ext uri="{D42A27DB-BD31-4B8C-83A1-F6EECF244321}">
                <p14:modId xmlns:p14="http://schemas.microsoft.com/office/powerpoint/2010/main" val="959143450"/>
              </p:ext>
            </p:extLst>
          </p:nvPr>
        </p:nvGraphicFramePr>
        <p:xfrm>
          <a:off x="107504" y="1324322"/>
          <a:ext cx="5765833" cy="5057006"/>
        </p:xfrm>
        <a:graphic>
          <a:graphicData uri="http://schemas.openxmlformats.org/presentationml/2006/ole">
            <mc:AlternateContent xmlns:mc="http://schemas.openxmlformats.org/markup-compatibility/2006">
              <mc:Choice xmlns:v="urn:schemas-microsoft-com:vml" Requires="v">
                <p:oleObj spid="_x0000_s51890" name="Visio" r:id="rId3" imgW="6694759" imgH="5866776" progId="Visio.Drawing.11">
                  <p:embed/>
                </p:oleObj>
              </mc:Choice>
              <mc:Fallback>
                <p:oleObj name="Visio" r:id="rId3" imgW="6694759" imgH="5866776" progId="Visio.Drawing.11">
                  <p:embed/>
                  <p:pic>
                    <p:nvPicPr>
                      <p:cNvPr id="0" name="Picture 96"/>
                      <p:cNvPicPr>
                        <a:picLocks noChangeAspect="1" noChangeArrowheads="1"/>
                      </p:cNvPicPr>
                      <p:nvPr/>
                    </p:nvPicPr>
                    <p:blipFill>
                      <a:blip r:embed="rId4"/>
                      <a:srcRect/>
                      <a:stretch>
                        <a:fillRect/>
                      </a:stretch>
                    </p:blipFill>
                    <p:spPr bwMode="auto">
                      <a:xfrm>
                        <a:off x="107504" y="1324322"/>
                        <a:ext cx="5765833" cy="5057006"/>
                      </a:xfrm>
                      <a:prstGeom prst="rect">
                        <a:avLst/>
                      </a:prstGeom>
                      <a:noFill/>
                      <a:extLst/>
                    </p:spPr>
                  </p:pic>
                </p:oleObj>
              </mc:Fallback>
            </mc:AlternateContent>
          </a:graphicData>
        </a:graphic>
      </p:graphicFrame>
      <p:sp>
        <p:nvSpPr>
          <p:cNvPr id="6" name="矩形 5"/>
          <p:cNvSpPr/>
          <p:nvPr/>
        </p:nvSpPr>
        <p:spPr>
          <a:xfrm>
            <a:off x="6084168" y="2420888"/>
            <a:ext cx="2952328" cy="1477328"/>
          </a:xfrm>
          <a:prstGeom prst="rect">
            <a:avLst/>
          </a:prstGeom>
        </p:spPr>
        <p:txBody>
          <a:bodyPr wrap="square">
            <a:spAutoFit/>
          </a:bodyPr>
          <a:lstStyle/>
          <a:p>
            <a:r>
              <a:rPr lang="en-US" altLang="zh-CN" dirty="0" smtClean="0">
                <a:latin typeface="微软雅黑" pitchFamily="34" charset="-122"/>
                <a:ea typeface="微软雅黑" pitchFamily="34" charset="-122"/>
              </a:rPr>
              <a:t>1</a:t>
            </a:r>
            <a:r>
              <a:rPr lang="zh-CN" altLang="en-US" dirty="0" smtClean="0">
                <a:latin typeface="微软雅黑" pitchFamily="34" charset="-122"/>
                <a:ea typeface="微软雅黑" pitchFamily="34" charset="-122"/>
              </a:rPr>
              <a:t>、</a:t>
            </a:r>
            <a:r>
              <a:rPr lang="en-US" altLang="zh-CN" dirty="0" smtClean="0">
                <a:latin typeface="微软雅黑" pitchFamily="34" charset="-122"/>
                <a:ea typeface="微软雅黑" pitchFamily="34" charset="-122"/>
              </a:rPr>
              <a:t>web</a:t>
            </a:r>
            <a:r>
              <a:rPr lang="zh-CN" altLang="en-US" dirty="0" smtClean="0">
                <a:latin typeface="微软雅黑" pitchFamily="34" charset="-122"/>
                <a:ea typeface="微软雅黑" pitchFamily="34" charset="-122"/>
              </a:rPr>
              <a:t>端申报</a:t>
            </a:r>
            <a:endParaRPr lang="en-US" altLang="zh-CN" dirty="0" smtClean="0">
              <a:latin typeface="微软雅黑" pitchFamily="34" charset="-122"/>
              <a:ea typeface="微软雅黑" pitchFamily="34" charset="-122"/>
            </a:endParaRPr>
          </a:p>
          <a:p>
            <a:endParaRPr lang="en-US" altLang="zh-CN" dirty="0" smtClean="0">
              <a:latin typeface="微软雅黑" pitchFamily="34" charset="-122"/>
              <a:ea typeface="微软雅黑" pitchFamily="34" charset="-122"/>
            </a:endParaRPr>
          </a:p>
          <a:p>
            <a:r>
              <a:rPr lang="en-US" altLang="zh-CN" dirty="0" smtClean="0">
                <a:latin typeface="微软雅黑" pitchFamily="34" charset="-122"/>
                <a:ea typeface="微软雅黑" pitchFamily="34" charset="-122"/>
              </a:rPr>
              <a:t>2</a:t>
            </a:r>
            <a:r>
              <a:rPr lang="zh-CN" altLang="en-US" dirty="0" smtClean="0">
                <a:latin typeface="微软雅黑" pitchFamily="34" charset="-122"/>
                <a:ea typeface="微软雅黑" pitchFamily="34" charset="-122"/>
              </a:rPr>
              <a:t>、服务接口（单一窗口等）</a:t>
            </a:r>
            <a:endParaRPr lang="en-US" altLang="zh-CN" dirty="0" smtClean="0">
              <a:latin typeface="微软雅黑" pitchFamily="34" charset="-122"/>
              <a:ea typeface="微软雅黑" pitchFamily="34" charset="-122"/>
            </a:endParaRPr>
          </a:p>
          <a:p>
            <a:endParaRPr lang="en-US" altLang="zh-CN" dirty="0" smtClean="0">
              <a:latin typeface="微软雅黑" pitchFamily="34" charset="-122"/>
              <a:ea typeface="微软雅黑" pitchFamily="34" charset="-122"/>
            </a:endParaRPr>
          </a:p>
          <a:p>
            <a:r>
              <a:rPr lang="en-US" altLang="zh-CN" dirty="0" smtClean="0">
                <a:latin typeface="微软雅黑" pitchFamily="34" charset="-122"/>
                <a:ea typeface="微软雅黑" pitchFamily="34" charset="-122"/>
              </a:rPr>
              <a:t>3</a:t>
            </a:r>
            <a:r>
              <a:rPr lang="zh-CN" altLang="en-US" dirty="0" smtClean="0">
                <a:latin typeface="微软雅黑" pitchFamily="34" charset="-122"/>
                <a:ea typeface="微软雅黑" pitchFamily="34" charset="-122"/>
              </a:rPr>
              <a:t>、</a:t>
            </a:r>
            <a:r>
              <a:rPr lang="en-US" altLang="zh-CN" dirty="0" smtClean="0">
                <a:latin typeface="微软雅黑" pitchFamily="34" charset="-122"/>
                <a:ea typeface="微软雅黑" pitchFamily="34" charset="-122"/>
              </a:rPr>
              <a:t>URL</a:t>
            </a:r>
            <a:r>
              <a:rPr lang="zh-CN" altLang="en-US" dirty="0" smtClean="0">
                <a:latin typeface="微软雅黑" pitchFamily="34" charset="-122"/>
                <a:ea typeface="微软雅黑" pitchFamily="34" charset="-122"/>
              </a:rPr>
              <a:t>接口（单一窗口等）</a:t>
            </a:r>
            <a:endParaRPr lang="zh-CN" altLang="en-US" dirty="0">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1201"/>
                                        </p:tgtEl>
                                        <p:attrNameLst>
                                          <p:attrName>style.visibility</p:attrName>
                                        </p:attrNameLst>
                                      </p:cBhvr>
                                      <p:to>
                                        <p:strVal val="visible"/>
                                      </p:to>
                                    </p:set>
                                    <p:animEffect transition="in" filter="wipe(left)">
                                      <p:cBhvr>
                                        <p:cTn id="7" dur="500"/>
                                        <p:tgtEl>
                                          <p:spTgt spid="5120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right)">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9"/>
          <p:cNvSpPr>
            <a:spLocks noChangeArrowheads="1"/>
          </p:cNvSpPr>
          <p:nvPr/>
        </p:nvSpPr>
        <p:spPr bwMode="auto">
          <a:xfrm>
            <a:off x="216000" y="216000"/>
            <a:ext cx="2255837"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目 录</a:t>
            </a:r>
            <a:endParaRPr lang="zh-CN" altLang="en-US" sz="2600" b="1" dirty="0">
              <a:solidFill>
                <a:srgbClr val="FFFF00"/>
              </a:solidFill>
              <a:effectLst>
                <a:outerShdw blurRad="38100" dist="38100" dir="2700000" algn="tl">
                  <a:srgbClr val="000000">
                    <a:alpha val="43137"/>
                  </a:srgbClr>
                </a:outerShdw>
              </a:effectLst>
            </a:endParaRPr>
          </a:p>
        </p:txBody>
      </p:sp>
      <p:grpSp>
        <p:nvGrpSpPr>
          <p:cNvPr id="2" name="组合 75"/>
          <p:cNvGrpSpPr>
            <a:grpSpLocks/>
          </p:cNvGrpSpPr>
          <p:nvPr/>
        </p:nvGrpSpPr>
        <p:grpSpPr bwMode="auto">
          <a:xfrm>
            <a:off x="1763688" y="1923281"/>
            <a:ext cx="4694972" cy="498475"/>
            <a:chOff x="0" y="0"/>
            <a:chExt cx="4696613" cy="498330"/>
          </a:xfrm>
        </p:grpSpPr>
        <p:sp>
          <p:nvSpPr>
            <p:cNvPr id="29" name="圆角矩形 8"/>
            <p:cNvSpPr>
              <a:spLocks noChangeArrowheads="1"/>
            </p:cNvSpPr>
            <p:nvPr/>
          </p:nvSpPr>
          <p:spPr bwMode="auto">
            <a:xfrm>
              <a:off x="23820" y="0"/>
              <a:ext cx="474829" cy="426914"/>
            </a:xfrm>
            <a:prstGeom prst="roundRect">
              <a:avLst>
                <a:gd name="adj" fmla="val 16667"/>
              </a:avLst>
            </a:prstGeom>
            <a:solidFill>
              <a:srgbClr val="198BB3"/>
            </a:solidFill>
            <a:ln w="19050">
              <a:solidFill>
                <a:srgbClr val="95B3D7"/>
              </a:solidFill>
              <a:round/>
              <a:headEnd/>
              <a:tailEnd/>
            </a:ln>
          </p:spPr>
          <p:txBody>
            <a:bodyPr/>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pPr algn="ctr" eaLnBrk="1" hangingPunct="1">
                <a:buFont typeface="Arial" panose="020B0604020202020204" pitchFamily="34" charset="0"/>
                <a:buNone/>
              </a:pPr>
              <a:r>
                <a:rPr lang="en-US" altLang="zh-CN">
                  <a:solidFill>
                    <a:schemeClr val="bg1"/>
                  </a:solidFill>
                  <a:latin typeface="Arial" panose="020B0604020202020204" pitchFamily="34" charset="0"/>
                  <a:sym typeface="Calibri" panose="020F0502020204030204" pitchFamily="34" charset="0"/>
                </a:rPr>
                <a:t>1</a:t>
              </a:r>
              <a:endParaRPr lang="zh-CN" altLang="en-US">
                <a:solidFill>
                  <a:schemeClr val="bg1"/>
                </a:solidFill>
                <a:latin typeface="Arial" panose="020B0604020202020204" pitchFamily="34" charset="0"/>
                <a:sym typeface="Calibri" panose="020F0502020204030204" pitchFamily="34" charset="0"/>
              </a:endParaRPr>
            </a:p>
          </p:txBody>
        </p:sp>
        <p:cxnSp>
          <p:nvCxnSpPr>
            <p:cNvPr id="30" name="直接连接符 9"/>
            <p:cNvCxnSpPr>
              <a:cxnSpLocks noChangeShapeType="1"/>
            </p:cNvCxnSpPr>
            <p:nvPr/>
          </p:nvCxnSpPr>
          <p:spPr bwMode="auto">
            <a:xfrm flipV="1">
              <a:off x="0" y="491249"/>
              <a:ext cx="4696614" cy="7081"/>
            </a:xfrm>
            <a:prstGeom prst="line">
              <a:avLst/>
            </a:prstGeom>
            <a:noFill/>
            <a:ln w="19050">
              <a:solidFill>
                <a:srgbClr val="4BACC6"/>
              </a:solidFill>
              <a:round/>
              <a:headEnd/>
              <a:tailEnd/>
            </a:ln>
            <a:extLst>
              <a:ext uri="{909E8E84-426E-40DD-AFC4-6F175D3DCCD1}">
                <a14:hiddenFill xmlns:a14="http://schemas.microsoft.com/office/drawing/2010/main">
                  <a:noFill/>
                </a14:hiddenFill>
              </a:ext>
            </a:extLst>
          </p:spPr>
        </p:cxnSp>
      </p:grpSp>
      <p:sp>
        <p:nvSpPr>
          <p:cNvPr id="31" name="矩形 10"/>
          <p:cNvSpPr>
            <a:spLocks noChangeArrowheads="1"/>
          </p:cNvSpPr>
          <p:nvPr/>
        </p:nvSpPr>
        <p:spPr bwMode="auto">
          <a:xfrm>
            <a:off x="3484178" y="1923281"/>
            <a:ext cx="2806626"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r>
              <a:rPr lang="zh-CN" altLang="en-US" sz="2800" b="1" dirty="0">
                <a:solidFill>
                  <a:srgbClr val="595959"/>
                </a:solidFill>
                <a:ea typeface="微软雅黑" panose="020B0503020204020204" pitchFamily="34" charset="-122"/>
                <a:sym typeface="Calibri" panose="020F0502020204030204" pitchFamily="34" charset="0"/>
              </a:rPr>
              <a:t>系统介绍</a:t>
            </a:r>
          </a:p>
        </p:txBody>
      </p:sp>
      <p:sp>
        <p:nvSpPr>
          <p:cNvPr id="32" name="矩形 11"/>
          <p:cNvSpPr>
            <a:spLocks noChangeArrowheads="1"/>
          </p:cNvSpPr>
          <p:nvPr/>
        </p:nvSpPr>
        <p:spPr bwMode="auto">
          <a:xfrm>
            <a:off x="3484177" y="2570485"/>
            <a:ext cx="2662163" cy="50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pPr>
              <a:buFont typeface="Arial" panose="020B0604020202020204" pitchFamily="34" charset="0"/>
              <a:buNone/>
            </a:pPr>
            <a:endParaRPr lang="zh-CN" altLang="en-US" sz="2400" b="1" dirty="0">
              <a:solidFill>
                <a:srgbClr val="FF0000"/>
              </a:solidFill>
              <a:ea typeface="微软雅黑" panose="020B0503020204020204" pitchFamily="34" charset="-122"/>
              <a:sym typeface="Calibri" panose="020F0502020204030204" pitchFamily="34" charset="0"/>
            </a:endParaRPr>
          </a:p>
        </p:txBody>
      </p:sp>
      <p:grpSp>
        <p:nvGrpSpPr>
          <p:cNvPr id="3" name="组合 76"/>
          <p:cNvGrpSpPr>
            <a:grpSpLocks/>
          </p:cNvGrpSpPr>
          <p:nvPr/>
        </p:nvGrpSpPr>
        <p:grpSpPr bwMode="auto">
          <a:xfrm>
            <a:off x="1763688" y="2578422"/>
            <a:ext cx="4678362" cy="498475"/>
            <a:chOff x="0" y="0"/>
            <a:chExt cx="4680000" cy="498330"/>
          </a:xfrm>
        </p:grpSpPr>
        <p:sp>
          <p:nvSpPr>
            <p:cNvPr id="34" name="圆角矩形 13"/>
            <p:cNvSpPr>
              <a:spLocks noChangeArrowheads="1"/>
            </p:cNvSpPr>
            <p:nvPr/>
          </p:nvSpPr>
          <p:spPr bwMode="auto">
            <a:xfrm>
              <a:off x="23820" y="0"/>
              <a:ext cx="474829" cy="426914"/>
            </a:xfrm>
            <a:prstGeom prst="roundRect">
              <a:avLst>
                <a:gd name="adj" fmla="val 16667"/>
              </a:avLst>
            </a:prstGeom>
            <a:solidFill>
              <a:srgbClr val="198BB3"/>
            </a:solidFill>
            <a:ln w="19050">
              <a:solidFill>
                <a:srgbClr val="95B3D7"/>
              </a:solidFill>
              <a:round/>
              <a:headEnd/>
              <a:tailEnd/>
            </a:ln>
          </p:spPr>
          <p:txBody>
            <a:bodyPr/>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pPr algn="ctr" eaLnBrk="1" hangingPunct="1">
                <a:buFont typeface="Arial" panose="020B0604020202020204" pitchFamily="34" charset="0"/>
                <a:buNone/>
              </a:pPr>
              <a:r>
                <a:rPr lang="en-US" altLang="zh-CN">
                  <a:solidFill>
                    <a:schemeClr val="bg1"/>
                  </a:solidFill>
                  <a:latin typeface="Arial" panose="020B0604020202020204" pitchFamily="34" charset="0"/>
                  <a:sym typeface="Calibri" panose="020F0502020204030204" pitchFamily="34" charset="0"/>
                </a:rPr>
                <a:t>2</a:t>
              </a:r>
              <a:endParaRPr lang="zh-CN" altLang="en-US">
                <a:solidFill>
                  <a:schemeClr val="bg1"/>
                </a:solidFill>
                <a:latin typeface="Arial" panose="020B0604020202020204" pitchFamily="34" charset="0"/>
                <a:sym typeface="Calibri" panose="020F0502020204030204" pitchFamily="34" charset="0"/>
              </a:endParaRPr>
            </a:p>
          </p:txBody>
        </p:sp>
        <p:cxnSp>
          <p:nvCxnSpPr>
            <p:cNvPr id="35" name="直接连接符 14"/>
            <p:cNvCxnSpPr>
              <a:cxnSpLocks noChangeShapeType="1"/>
            </p:cNvCxnSpPr>
            <p:nvPr/>
          </p:nvCxnSpPr>
          <p:spPr bwMode="auto">
            <a:xfrm>
              <a:off x="0" y="498330"/>
              <a:ext cx="4680000" cy="0"/>
            </a:xfrm>
            <a:prstGeom prst="line">
              <a:avLst/>
            </a:prstGeom>
            <a:noFill/>
            <a:ln w="19050">
              <a:solidFill>
                <a:srgbClr val="4BACC6"/>
              </a:solidFill>
              <a:round/>
              <a:headEnd/>
              <a:tailEnd/>
            </a:ln>
            <a:extLst>
              <a:ext uri="{909E8E84-426E-40DD-AFC4-6F175D3DCCD1}">
                <a14:hiddenFill xmlns:a14="http://schemas.microsoft.com/office/drawing/2010/main">
                  <a:noFill/>
                </a14:hiddenFill>
              </a:ext>
            </a:extLst>
          </p:spPr>
        </p:cxnSp>
      </p:grpSp>
      <p:sp>
        <p:nvSpPr>
          <p:cNvPr id="36" name="矩形 15"/>
          <p:cNvSpPr>
            <a:spLocks noChangeArrowheads="1"/>
          </p:cNvSpPr>
          <p:nvPr/>
        </p:nvSpPr>
        <p:spPr bwMode="auto">
          <a:xfrm>
            <a:off x="3484177" y="2535560"/>
            <a:ext cx="3382962"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endParaRPr lang="zh-CN" altLang="en-US" sz="2800" b="1" dirty="0">
              <a:solidFill>
                <a:srgbClr val="595959"/>
              </a:solidFill>
              <a:ea typeface="微软雅黑" panose="020B0503020204020204" pitchFamily="34" charset="-122"/>
              <a:sym typeface="Calibri" panose="020F0502020204030204" pitchFamily="34" charset="0"/>
            </a:endParaRPr>
          </a:p>
          <a:p>
            <a:endParaRPr lang="zh-CN" altLang="en-US" sz="2800" b="1" dirty="0">
              <a:solidFill>
                <a:srgbClr val="595959"/>
              </a:solidFill>
              <a:ea typeface="微软雅黑" panose="020B0503020204020204" pitchFamily="34" charset="-122"/>
              <a:sym typeface="Calibri" panose="020F0502020204030204" pitchFamily="34" charset="0"/>
            </a:endParaRPr>
          </a:p>
        </p:txBody>
      </p:sp>
      <p:grpSp>
        <p:nvGrpSpPr>
          <p:cNvPr id="4" name="组合 79"/>
          <p:cNvGrpSpPr>
            <a:grpSpLocks/>
          </p:cNvGrpSpPr>
          <p:nvPr/>
        </p:nvGrpSpPr>
        <p:grpSpPr bwMode="auto">
          <a:xfrm>
            <a:off x="1763688" y="3218557"/>
            <a:ext cx="4678362" cy="498475"/>
            <a:chOff x="0" y="0"/>
            <a:chExt cx="4680000" cy="498330"/>
          </a:xfrm>
        </p:grpSpPr>
        <p:sp>
          <p:nvSpPr>
            <p:cNvPr id="38" name="圆角矩形 17"/>
            <p:cNvSpPr>
              <a:spLocks noChangeArrowheads="1"/>
            </p:cNvSpPr>
            <p:nvPr/>
          </p:nvSpPr>
          <p:spPr bwMode="auto">
            <a:xfrm>
              <a:off x="23820" y="0"/>
              <a:ext cx="474829" cy="426914"/>
            </a:xfrm>
            <a:prstGeom prst="roundRect">
              <a:avLst>
                <a:gd name="adj" fmla="val 16667"/>
              </a:avLst>
            </a:prstGeom>
            <a:solidFill>
              <a:srgbClr val="198BB3"/>
            </a:solidFill>
            <a:ln w="19050">
              <a:solidFill>
                <a:srgbClr val="95B3D7"/>
              </a:solidFill>
              <a:round/>
              <a:headEnd/>
              <a:tailEnd/>
            </a:ln>
          </p:spPr>
          <p:txBody>
            <a:bodyPr/>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pPr algn="ctr" eaLnBrk="1" hangingPunct="1">
                <a:buFont typeface="Arial" panose="020B0604020202020204" pitchFamily="34" charset="0"/>
                <a:buNone/>
              </a:pPr>
              <a:r>
                <a:rPr lang="en-US" altLang="zh-CN">
                  <a:solidFill>
                    <a:schemeClr val="bg1"/>
                  </a:solidFill>
                  <a:latin typeface="Arial" panose="020B0604020202020204" pitchFamily="34" charset="0"/>
                  <a:sym typeface="Calibri" panose="020F0502020204030204" pitchFamily="34" charset="0"/>
                </a:rPr>
                <a:t>3</a:t>
              </a:r>
              <a:endParaRPr lang="zh-CN" altLang="en-US">
                <a:solidFill>
                  <a:schemeClr val="bg1"/>
                </a:solidFill>
                <a:latin typeface="Arial" panose="020B0604020202020204" pitchFamily="34" charset="0"/>
                <a:sym typeface="Calibri" panose="020F0502020204030204" pitchFamily="34" charset="0"/>
              </a:endParaRPr>
            </a:p>
          </p:txBody>
        </p:sp>
        <p:cxnSp>
          <p:nvCxnSpPr>
            <p:cNvPr id="39" name="直接连接符 18"/>
            <p:cNvCxnSpPr>
              <a:cxnSpLocks noChangeShapeType="1"/>
            </p:cNvCxnSpPr>
            <p:nvPr/>
          </p:nvCxnSpPr>
          <p:spPr bwMode="auto">
            <a:xfrm>
              <a:off x="0" y="498330"/>
              <a:ext cx="4680000" cy="0"/>
            </a:xfrm>
            <a:prstGeom prst="line">
              <a:avLst/>
            </a:prstGeom>
            <a:noFill/>
            <a:ln w="19050">
              <a:solidFill>
                <a:srgbClr val="4BACC6"/>
              </a:solidFill>
              <a:round/>
              <a:headEnd/>
              <a:tailEnd/>
            </a:ln>
            <a:extLst>
              <a:ext uri="{909E8E84-426E-40DD-AFC4-6F175D3DCCD1}">
                <a14:hiddenFill xmlns:a14="http://schemas.microsoft.com/office/drawing/2010/main">
                  <a:noFill/>
                </a14:hiddenFill>
              </a:ext>
            </a:extLst>
          </p:spPr>
        </p:cxnSp>
      </p:grpSp>
      <p:sp>
        <p:nvSpPr>
          <p:cNvPr id="40" name="矩形 19"/>
          <p:cNvSpPr>
            <a:spLocks noChangeArrowheads="1"/>
          </p:cNvSpPr>
          <p:nvPr/>
        </p:nvSpPr>
        <p:spPr bwMode="auto">
          <a:xfrm>
            <a:off x="3484178" y="3185727"/>
            <a:ext cx="3382962"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pPr>
              <a:buFont typeface="Arial" panose="020B0604020202020204" pitchFamily="34" charset="0"/>
              <a:buNone/>
            </a:pPr>
            <a:r>
              <a:rPr lang="zh-CN" altLang="en-US" sz="2800" b="1" dirty="0" smtClean="0">
                <a:solidFill>
                  <a:srgbClr val="595959"/>
                </a:solidFill>
                <a:ea typeface="微软雅黑" panose="020B0503020204020204" pitchFamily="34" charset="-122"/>
                <a:sym typeface="Calibri" panose="020F0502020204030204" pitchFamily="34" charset="0"/>
              </a:rPr>
              <a:t>具体操作</a:t>
            </a:r>
            <a:endParaRPr lang="zh-CN" altLang="en-US" sz="2800" b="1" dirty="0">
              <a:solidFill>
                <a:srgbClr val="595959"/>
              </a:solidFill>
              <a:ea typeface="微软雅黑" panose="020B0503020204020204" pitchFamily="34" charset="-122"/>
              <a:sym typeface="Calibri" panose="020F0502020204030204" pitchFamily="34" charset="0"/>
            </a:endParaRPr>
          </a:p>
        </p:txBody>
      </p:sp>
      <p:grpSp>
        <p:nvGrpSpPr>
          <p:cNvPr id="5" name="组合 82"/>
          <p:cNvGrpSpPr>
            <a:grpSpLocks/>
          </p:cNvGrpSpPr>
          <p:nvPr/>
        </p:nvGrpSpPr>
        <p:grpSpPr bwMode="auto">
          <a:xfrm>
            <a:off x="1763688" y="3866629"/>
            <a:ext cx="4678362" cy="498475"/>
            <a:chOff x="0" y="0"/>
            <a:chExt cx="4680000" cy="498330"/>
          </a:xfrm>
        </p:grpSpPr>
        <p:sp>
          <p:nvSpPr>
            <p:cNvPr id="42" name="圆角矩形 21"/>
            <p:cNvSpPr>
              <a:spLocks noChangeArrowheads="1"/>
            </p:cNvSpPr>
            <p:nvPr/>
          </p:nvSpPr>
          <p:spPr bwMode="auto">
            <a:xfrm>
              <a:off x="23820" y="0"/>
              <a:ext cx="474829" cy="426914"/>
            </a:xfrm>
            <a:prstGeom prst="roundRect">
              <a:avLst>
                <a:gd name="adj" fmla="val 16667"/>
              </a:avLst>
            </a:prstGeom>
            <a:solidFill>
              <a:srgbClr val="198BB3"/>
            </a:solidFill>
            <a:ln w="19050">
              <a:solidFill>
                <a:srgbClr val="95B3D7"/>
              </a:solidFill>
              <a:round/>
              <a:headEnd/>
              <a:tailEnd/>
            </a:ln>
          </p:spPr>
          <p:txBody>
            <a:bodyPr/>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pPr algn="ctr" eaLnBrk="1" hangingPunct="1">
                <a:buFont typeface="Arial" panose="020B0604020202020204" pitchFamily="34" charset="0"/>
                <a:buNone/>
              </a:pPr>
              <a:r>
                <a:rPr lang="en-US" altLang="zh-CN" dirty="0">
                  <a:solidFill>
                    <a:schemeClr val="bg1"/>
                  </a:solidFill>
                  <a:latin typeface="Arial" panose="020B0604020202020204" pitchFamily="34" charset="0"/>
                  <a:sym typeface="Calibri" panose="020F0502020204030204" pitchFamily="34" charset="0"/>
                </a:rPr>
                <a:t>4</a:t>
              </a:r>
              <a:endParaRPr lang="zh-CN" altLang="en-US" dirty="0">
                <a:solidFill>
                  <a:schemeClr val="bg1"/>
                </a:solidFill>
                <a:latin typeface="Arial" panose="020B0604020202020204" pitchFamily="34" charset="0"/>
                <a:sym typeface="Calibri" panose="020F0502020204030204" pitchFamily="34" charset="0"/>
              </a:endParaRPr>
            </a:p>
          </p:txBody>
        </p:sp>
        <p:cxnSp>
          <p:nvCxnSpPr>
            <p:cNvPr id="43" name="直接连接符 22"/>
            <p:cNvCxnSpPr>
              <a:cxnSpLocks noChangeShapeType="1"/>
            </p:cNvCxnSpPr>
            <p:nvPr/>
          </p:nvCxnSpPr>
          <p:spPr bwMode="auto">
            <a:xfrm>
              <a:off x="0" y="498330"/>
              <a:ext cx="4680000" cy="0"/>
            </a:xfrm>
            <a:prstGeom prst="line">
              <a:avLst/>
            </a:prstGeom>
            <a:noFill/>
            <a:ln w="19050">
              <a:solidFill>
                <a:srgbClr val="4BACC6"/>
              </a:solidFill>
              <a:round/>
              <a:headEnd/>
              <a:tailEnd/>
            </a:ln>
            <a:extLst>
              <a:ext uri="{909E8E84-426E-40DD-AFC4-6F175D3DCCD1}">
                <a14:hiddenFill xmlns:a14="http://schemas.microsoft.com/office/drawing/2010/main">
                  <a:noFill/>
                </a14:hiddenFill>
              </a:ext>
            </a:extLst>
          </p:spPr>
        </p:cxnSp>
      </p:grpSp>
      <p:sp>
        <p:nvSpPr>
          <p:cNvPr id="44" name="矩形 23"/>
          <p:cNvSpPr>
            <a:spLocks noChangeArrowheads="1"/>
          </p:cNvSpPr>
          <p:nvPr/>
        </p:nvSpPr>
        <p:spPr bwMode="auto">
          <a:xfrm>
            <a:off x="3500430" y="3861048"/>
            <a:ext cx="3382962"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pPr>
              <a:buFont typeface="Arial" panose="020B0604020202020204" pitchFamily="34" charset="0"/>
              <a:buNone/>
            </a:pPr>
            <a:r>
              <a:rPr lang="zh-CN" altLang="en-US" sz="2800" b="1" dirty="0" smtClean="0">
                <a:solidFill>
                  <a:srgbClr val="595959"/>
                </a:solidFill>
                <a:ea typeface="微软雅黑" panose="020B0503020204020204" pitchFamily="34" charset="-122"/>
                <a:sym typeface="Calibri" panose="020F0502020204030204" pitchFamily="34" charset="0"/>
              </a:rPr>
              <a:t>系统演示</a:t>
            </a:r>
            <a:endParaRPr lang="zh-CN" altLang="en-US" sz="2800" b="1" dirty="0">
              <a:solidFill>
                <a:srgbClr val="595959"/>
              </a:solidFill>
              <a:ea typeface="微软雅黑" panose="020B0503020204020204" pitchFamily="34" charset="-122"/>
              <a:sym typeface="Calibri" panose="020F0502020204030204" pitchFamily="34" charset="0"/>
            </a:endParaRPr>
          </a:p>
        </p:txBody>
      </p:sp>
      <p:sp>
        <p:nvSpPr>
          <p:cNvPr id="24" name="矩形 19"/>
          <p:cNvSpPr>
            <a:spLocks noChangeArrowheads="1"/>
          </p:cNvSpPr>
          <p:nvPr/>
        </p:nvSpPr>
        <p:spPr bwMode="auto">
          <a:xfrm>
            <a:off x="3475054" y="2565397"/>
            <a:ext cx="3382962"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pPr>
              <a:buFont typeface="Arial" panose="020B0604020202020204" pitchFamily="34" charset="0"/>
              <a:buNone/>
            </a:pPr>
            <a:r>
              <a:rPr lang="zh-CN" altLang="en-US" sz="2800" b="1" dirty="0" smtClean="0">
                <a:solidFill>
                  <a:srgbClr val="FF0000"/>
                </a:solidFill>
                <a:ea typeface="微软雅黑" panose="020B0503020204020204" pitchFamily="34" charset="-122"/>
                <a:sym typeface="Calibri" panose="020F0502020204030204" pitchFamily="34" charset="0"/>
              </a:rPr>
              <a:t>主要功能</a:t>
            </a:r>
            <a:endParaRPr lang="zh-CN" altLang="en-US" sz="2800" b="1" dirty="0">
              <a:solidFill>
                <a:srgbClr val="FF0000"/>
              </a:solidFill>
              <a:ea typeface="微软雅黑" panose="020B0503020204020204" pitchFamily="34" charset="-122"/>
              <a:sym typeface="Calibri" panose="020F0502020204030204" pitchFamily="34" charset="0"/>
            </a:endParaRPr>
          </a:p>
        </p:txBody>
      </p:sp>
      <p:grpSp>
        <p:nvGrpSpPr>
          <p:cNvPr id="21" name="组合 82"/>
          <p:cNvGrpSpPr>
            <a:grpSpLocks/>
          </p:cNvGrpSpPr>
          <p:nvPr/>
        </p:nvGrpSpPr>
        <p:grpSpPr bwMode="auto">
          <a:xfrm>
            <a:off x="1763688" y="4652268"/>
            <a:ext cx="4678362" cy="498475"/>
            <a:chOff x="0" y="0"/>
            <a:chExt cx="4680000" cy="498330"/>
          </a:xfrm>
        </p:grpSpPr>
        <p:sp>
          <p:nvSpPr>
            <p:cNvPr id="22" name="圆角矩形 21"/>
            <p:cNvSpPr>
              <a:spLocks noChangeArrowheads="1"/>
            </p:cNvSpPr>
            <p:nvPr/>
          </p:nvSpPr>
          <p:spPr bwMode="auto">
            <a:xfrm>
              <a:off x="23820" y="0"/>
              <a:ext cx="474829" cy="426914"/>
            </a:xfrm>
            <a:prstGeom prst="roundRect">
              <a:avLst>
                <a:gd name="adj" fmla="val 16667"/>
              </a:avLst>
            </a:prstGeom>
            <a:solidFill>
              <a:srgbClr val="198BB3"/>
            </a:solidFill>
            <a:ln w="19050">
              <a:solidFill>
                <a:srgbClr val="95B3D7"/>
              </a:solidFill>
              <a:round/>
              <a:headEnd/>
              <a:tailEnd/>
            </a:ln>
          </p:spPr>
          <p:txBody>
            <a:bodyPr/>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pPr algn="ctr" eaLnBrk="1" hangingPunct="1">
                <a:buFont typeface="Arial" panose="020B0604020202020204" pitchFamily="34" charset="0"/>
                <a:buNone/>
              </a:pPr>
              <a:r>
                <a:rPr lang="en-US" altLang="zh-CN" dirty="0">
                  <a:solidFill>
                    <a:schemeClr val="bg1"/>
                  </a:solidFill>
                  <a:latin typeface="Arial" panose="020B0604020202020204" pitchFamily="34" charset="0"/>
                  <a:sym typeface="Calibri" panose="020F0502020204030204" pitchFamily="34" charset="0"/>
                </a:rPr>
                <a:t>5</a:t>
              </a:r>
              <a:endParaRPr lang="zh-CN" altLang="en-US" dirty="0">
                <a:solidFill>
                  <a:schemeClr val="bg1"/>
                </a:solidFill>
                <a:latin typeface="Arial" panose="020B0604020202020204" pitchFamily="34" charset="0"/>
                <a:sym typeface="Calibri" panose="020F0502020204030204" pitchFamily="34" charset="0"/>
              </a:endParaRPr>
            </a:p>
          </p:txBody>
        </p:sp>
        <p:cxnSp>
          <p:nvCxnSpPr>
            <p:cNvPr id="23" name="直接连接符 22"/>
            <p:cNvCxnSpPr>
              <a:cxnSpLocks noChangeShapeType="1"/>
            </p:cNvCxnSpPr>
            <p:nvPr/>
          </p:nvCxnSpPr>
          <p:spPr bwMode="auto">
            <a:xfrm>
              <a:off x="0" y="498330"/>
              <a:ext cx="4680000" cy="0"/>
            </a:xfrm>
            <a:prstGeom prst="line">
              <a:avLst/>
            </a:prstGeom>
            <a:noFill/>
            <a:ln w="19050">
              <a:solidFill>
                <a:srgbClr val="4BACC6"/>
              </a:solidFill>
              <a:round/>
              <a:headEnd/>
              <a:tailEnd/>
            </a:ln>
            <a:extLst>
              <a:ext uri="{909E8E84-426E-40DD-AFC4-6F175D3DCCD1}">
                <a14:hiddenFill xmlns:a14="http://schemas.microsoft.com/office/drawing/2010/main">
                  <a:noFill/>
                </a14:hiddenFill>
              </a:ext>
            </a:extLst>
          </p:spPr>
        </p:cxnSp>
      </p:grpSp>
      <p:sp>
        <p:nvSpPr>
          <p:cNvPr id="25" name="矩形 23"/>
          <p:cNvSpPr>
            <a:spLocks noChangeArrowheads="1"/>
          </p:cNvSpPr>
          <p:nvPr/>
        </p:nvSpPr>
        <p:spPr bwMode="auto">
          <a:xfrm>
            <a:off x="3500430" y="4646687"/>
            <a:ext cx="3382962"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pPr>
              <a:buFont typeface="Arial" panose="020B0604020202020204" pitchFamily="34" charset="0"/>
              <a:buNone/>
            </a:pPr>
            <a:r>
              <a:rPr lang="zh-CN" altLang="en-US" sz="2800" b="1" dirty="0" smtClean="0">
                <a:solidFill>
                  <a:srgbClr val="595959"/>
                </a:solidFill>
                <a:ea typeface="微软雅黑" panose="020B0503020204020204" pitchFamily="34" charset="-122"/>
                <a:sym typeface="Calibri" panose="020F0502020204030204" pitchFamily="34" charset="0"/>
              </a:rPr>
              <a:t>常见问题</a:t>
            </a:r>
            <a:endParaRPr lang="zh-CN" altLang="en-US" sz="2800" b="1" dirty="0">
              <a:solidFill>
                <a:srgbClr val="595959"/>
              </a:solidFill>
              <a:ea typeface="微软雅黑" panose="020B0503020204020204" pitchFamily="34" charset="-122"/>
              <a:sym typeface="Calibri" panose="020F0502020204030204" pitchFamily="34" charset="0"/>
            </a:endParaRPr>
          </a:p>
        </p:txBody>
      </p:sp>
    </p:spTree>
    <p:extLst>
      <p:ext uri="{BB962C8B-B14F-4D97-AF65-F5344CB8AC3E}">
        <p14:creationId xmlns:p14="http://schemas.microsoft.com/office/powerpoint/2010/main" val="42674830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3995960"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主要功能（申报无纸化）</a:t>
            </a:r>
            <a:endParaRPr lang="zh-CN" altLang="en-US" sz="2600" b="1" dirty="0">
              <a:solidFill>
                <a:srgbClr val="FFFF00"/>
              </a:solidFill>
              <a:effectLst>
                <a:outerShdw blurRad="38100" dist="38100" dir="2700000" algn="tl">
                  <a:srgbClr val="000000">
                    <a:alpha val="43137"/>
                  </a:srgbClr>
                </a:outerShdw>
              </a:effectLst>
            </a:endParaRPr>
          </a:p>
        </p:txBody>
      </p:sp>
      <p:sp>
        <p:nvSpPr>
          <p:cNvPr id="5120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pSp>
        <p:nvGrpSpPr>
          <p:cNvPr id="4" name="组合 3"/>
          <p:cNvGrpSpPr/>
          <p:nvPr/>
        </p:nvGrpSpPr>
        <p:grpSpPr>
          <a:xfrm>
            <a:off x="717759" y="3694460"/>
            <a:ext cx="2264965" cy="2182812"/>
            <a:chOff x="717759" y="3694460"/>
            <a:chExt cx="2264965" cy="2182812"/>
          </a:xfrm>
        </p:grpSpPr>
        <p:sp>
          <p:nvSpPr>
            <p:cNvPr id="50" name="AutoShape 3"/>
            <p:cNvSpPr>
              <a:spLocks noChangeArrowheads="1"/>
            </p:cNvSpPr>
            <p:nvPr/>
          </p:nvSpPr>
          <p:spPr bwMode="gray">
            <a:xfrm rot="5400000">
              <a:off x="641559" y="3772247"/>
              <a:ext cx="2181225" cy="2028825"/>
            </a:xfrm>
            <a:prstGeom prst="roundRect">
              <a:avLst>
                <a:gd name="adj" fmla="val 19894"/>
              </a:avLst>
            </a:prstGeom>
            <a:gradFill rotWithShape="1">
              <a:gsLst>
                <a:gs pos="0">
                  <a:srgbClr val="FDF58D">
                    <a:gamma/>
                    <a:shade val="78824"/>
                    <a:invGamma/>
                    <a:alpha val="98000"/>
                  </a:srgbClr>
                </a:gs>
                <a:gs pos="50000">
                  <a:srgbClr val="FDF58D"/>
                </a:gs>
                <a:gs pos="100000">
                  <a:srgbClr val="FDF58D">
                    <a:gamma/>
                    <a:shade val="78824"/>
                    <a:invGamma/>
                    <a:alpha val="98000"/>
                  </a:srgbClr>
                </a:gs>
              </a:gsLst>
              <a:lin ang="5400000" scaled="1"/>
            </a:gradFill>
            <a:ln w="38100" algn="ctr">
              <a:solidFill>
                <a:srgbClr val="DDDDDD"/>
              </a:solid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a typeface="宋体" pitchFamily="2" charset="-122"/>
              </a:endParaRPr>
            </a:p>
          </p:txBody>
        </p:sp>
        <p:sp>
          <p:nvSpPr>
            <p:cNvPr id="51" name="Freeform 4"/>
            <p:cNvSpPr>
              <a:spLocks/>
            </p:cNvSpPr>
            <p:nvPr/>
          </p:nvSpPr>
          <p:spPr bwMode="gray">
            <a:xfrm>
              <a:off x="728871" y="3694460"/>
              <a:ext cx="2006600" cy="481012"/>
            </a:xfrm>
            <a:custGeom>
              <a:avLst/>
              <a:gdLst>
                <a:gd name="T0" fmla="*/ 2147483647 w 1270"/>
                <a:gd name="T1" fmla="*/ 2147483647 h 303"/>
                <a:gd name="T2" fmla="*/ 2147483647 w 1270"/>
                <a:gd name="T3" fmla="*/ 2147483647 h 303"/>
                <a:gd name="T4" fmla="*/ 2147483647 w 1270"/>
                <a:gd name="T5" fmla="*/ 2147483647 h 303"/>
                <a:gd name="T6" fmla="*/ 2147483647 w 1270"/>
                <a:gd name="T7" fmla="*/ 2147483647 h 303"/>
                <a:gd name="T8" fmla="*/ 2147483647 w 1270"/>
                <a:gd name="T9" fmla="*/ 2147483647 h 303"/>
                <a:gd name="T10" fmla="*/ 2147483647 w 1270"/>
                <a:gd name="T11" fmla="*/ 2147483647 h 303"/>
                <a:gd name="T12" fmla="*/ 2147483647 w 1270"/>
                <a:gd name="T13" fmla="*/ 2147483647 h 303"/>
                <a:gd name="T14" fmla="*/ 2147483647 w 1270"/>
                <a:gd name="T15" fmla="*/ 2147483647 h 303"/>
                <a:gd name="T16" fmla="*/ 2147483647 w 1270"/>
                <a:gd name="T17" fmla="*/ 2147483647 h 30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70"/>
                <a:gd name="T28" fmla="*/ 0 h 303"/>
                <a:gd name="T29" fmla="*/ 1270 w 1270"/>
                <a:gd name="T30" fmla="*/ 303 h 30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70" h="303">
                  <a:moveTo>
                    <a:pt x="5" y="303"/>
                  </a:moveTo>
                  <a:cubicBezTo>
                    <a:pt x="5" y="303"/>
                    <a:pt x="0" y="253"/>
                    <a:pt x="21" y="177"/>
                  </a:cubicBezTo>
                  <a:cubicBezTo>
                    <a:pt x="48" y="130"/>
                    <a:pt x="69" y="44"/>
                    <a:pt x="172" y="22"/>
                  </a:cubicBezTo>
                  <a:cubicBezTo>
                    <a:pt x="275" y="0"/>
                    <a:pt x="235" y="13"/>
                    <a:pt x="361" y="11"/>
                  </a:cubicBezTo>
                  <a:cubicBezTo>
                    <a:pt x="487" y="9"/>
                    <a:pt x="813" y="12"/>
                    <a:pt x="932" y="12"/>
                  </a:cubicBezTo>
                  <a:cubicBezTo>
                    <a:pt x="1050" y="12"/>
                    <a:pt x="998" y="2"/>
                    <a:pt x="1070" y="14"/>
                  </a:cubicBezTo>
                  <a:cubicBezTo>
                    <a:pt x="1143" y="26"/>
                    <a:pt x="1215" y="84"/>
                    <a:pt x="1260" y="189"/>
                  </a:cubicBezTo>
                  <a:cubicBezTo>
                    <a:pt x="1270" y="262"/>
                    <a:pt x="1266" y="302"/>
                    <a:pt x="1266" y="302"/>
                  </a:cubicBezTo>
                  <a:lnTo>
                    <a:pt x="5" y="303"/>
                  </a:lnTo>
                  <a:close/>
                </a:path>
              </a:pathLst>
            </a:custGeom>
            <a:solidFill>
              <a:srgbClr val="FFC319">
                <a:alpha val="50195"/>
              </a:srgbClr>
            </a:solidFill>
            <a:ln>
              <a:noFill/>
            </a:ln>
            <a:extLst>
              <a:ext uri="{91240B29-F687-4F45-9708-019B960494DF}">
                <a14:hiddenLine xmlns:a14="http://schemas.microsoft.com/office/drawing/2010/main" w="38100">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52" name="Rectangle 5"/>
            <p:cNvSpPr>
              <a:spLocks noChangeArrowheads="1"/>
            </p:cNvSpPr>
            <p:nvPr/>
          </p:nvSpPr>
          <p:spPr bwMode="gray">
            <a:xfrm>
              <a:off x="1185017" y="3781772"/>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1C1C1C"/>
                  </a:solidFill>
                  <a:effectLst/>
                  <a:uLnTx/>
                  <a:uFillTx/>
                </a:rPr>
                <a:t>企业用户</a:t>
              </a:r>
              <a:endParaRPr kumimoji="0" lang="en-US" altLang="zh-CN" sz="1600" b="0" i="0" u="none" strike="noStrike" kern="0" cap="none" spc="0" normalizeH="0" baseline="0" noProof="0" dirty="0" smtClean="0">
                <a:ln>
                  <a:noFill/>
                </a:ln>
                <a:solidFill>
                  <a:srgbClr val="1C1C1C"/>
                </a:solidFill>
                <a:effectLst/>
                <a:uLnTx/>
                <a:uFillTx/>
              </a:endParaRPr>
            </a:p>
          </p:txBody>
        </p:sp>
        <p:sp>
          <p:nvSpPr>
            <p:cNvPr id="53" name="Text Box 6"/>
            <p:cNvSpPr txBox="1">
              <a:spLocks noChangeArrowheads="1"/>
            </p:cNvSpPr>
            <p:nvPr/>
          </p:nvSpPr>
          <p:spPr bwMode="gray">
            <a:xfrm>
              <a:off x="971362" y="4238302"/>
              <a:ext cx="2011362"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285750" marR="0" lvl="0" indent="-285750" defTabSz="914400" eaLnBrk="0" fontAlgn="auto" latinLnBrk="0" hangingPunct="0">
                <a:lnSpc>
                  <a:spcPct val="200000"/>
                </a:lnSpc>
                <a:spcBef>
                  <a:spcPts val="0"/>
                </a:spcBef>
                <a:spcAft>
                  <a:spcPts val="0"/>
                </a:spcAft>
                <a:buClrTx/>
                <a:buSzTx/>
                <a:buFont typeface="Wingdings" pitchFamily="2" charset="2"/>
                <a:buChar char="u"/>
                <a:tabLst/>
                <a:defRPr/>
              </a:pPr>
              <a:r>
                <a:rPr kumimoji="0" lang="zh-CN" altLang="en-US" sz="1300" i="0" u="none" strike="noStrike" kern="0" cap="none" spc="0" normalizeH="0" baseline="0" noProof="0" dirty="0" smtClean="0">
                  <a:ln>
                    <a:noFill/>
                  </a:ln>
                  <a:solidFill>
                    <a:srgbClr val="1C1C1C"/>
                  </a:solidFill>
                  <a:effectLst/>
                  <a:uLnTx/>
                  <a:uFillTx/>
                </a:rPr>
                <a:t>企业备案申请</a:t>
              </a:r>
              <a:endParaRPr kumimoji="0" lang="en-US" altLang="zh-CN" sz="1300" i="0" u="none" strike="noStrike" kern="0" cap="none" spc="0" normalizeH="0" baseline="0" noProof="0" dirty="0" smtClean="0">
                <a:ln>
                  <a:noFill/>
                </a:ln>
                <a:solidFill>
                  <a:srgbClr val="1C1C1C"/>
                </a:solidFill>
                <a:effectLst/>
                <a:uLnTx/>
                <a:uFillTx/>
              </a:endParaRPr>
            </a:p>
            <a:p>
              <a:pPr marL="285750" marR="0" lvl="0" indent="-285750" defTabSz="914400" eaLnBrk="0" fontAlgn="auto" latinLnBrk="0" hangingPunct="0">
                <a:lnSpc>
                  <a:spcPct val="200000"/>
                </a:lnSpc>
                <a:spcBef>
                  <a:spcPts val="0"/>
                </a:spcBef>
                <a:spcAft>
                  <a:spcPts val="0"/>
                </a:spcAft>
                <a:buClrTx/>
                <a:buSzTx/>
                <a:buFont typeface="Wingdings" pitchFamily="2" charset="2"/>
                <a:buChar char="u"/>
                <a:tabLst/>
                <a:defRPr/>
              </a:pPr>
              <a:r>
                <a:rPr lang="zh-CN" altLang="en-US" sz="1300" kern="0" dirty="0" smtClean="0">
                  <a:solidFill>
                    <a:srgbClr val="1C1C1C"/>
                  </a:solidFill>
                </a:rPr>
                <a:t>电子单据申报</a:t>
              </a:r>
              <a:endParaRPr lang="en-US" altLang="zh-CN" sz="1300" kern="0" dirty="0" smtClean="0">
                <a:solidFill>
                  <a:srgbClr val="1C1C1C"/>
                </a:solidFill>
              </a:endParaRPr>
            </a:p>
            <a:p>
              <a:pPr marL="285750" marR="0" lvl="0" indent="-285750" defTabSz="914400" eaLnBrk="0" fontAlgn="auto" latinLnBrk="0" hangingPunct="0">
                <a:lnSpc>
                  <a:spcPct val="200000"/>
                </a:lnSpc>
                <a:spcBef>
                  <a:spcPts val="0"/>
                </a:spcBef>
                <a:spcAft>
                  <a:spcPts val="0"/>
                </a:spcAft>
                <a:buClrTx/>
                <a:buSzTx/>
                <a:buFont typeface="Wingdings" pitchFamily="2" charset="2"/>
                <a:buChar char="u"/>
                <a:tabLst/>
                <a:defRPr/>
              </a:pPr>
              <a:r>
                <a:rPr kumimoji="0" lang="zh-CN" altLang="en-US" sz="1300" b="0" i="0" u="none" strike="noStrike" kern="0" cap="none" spc="0" normalizeH="0" baseline="0" noProof="0" dirty="0" smtClean="0">
                  <a:ln>
                    <a:noFill/>
                  </a:ln>
                  <a:solidFill>
                    <a:srgbClr val="1C1C1C"/>
                  </a:solidFill>
                  <a:effectLst/>
                  <a:uLnTx/>
                  <a:uFillTx/>
                  <a:latin typeface="Arial" charset="0"/>
                  <a:ea typeface="宋体" charset="-122"/>
                </a:rPr>
                <a:t>其他业务申请</a:t>
              </a:r>
              <a:endParaRPr kumimoji="0" lang="en-US" altLang="zh-CN" sz="1300" b="0" i="0" u="none" strike="noStrike" kern="0" cap="none" spc="0" normalizeH="0" baseline="0" noProof="0" dirty="0" smtClean="0">
                <a:ln>
                  <a:noFill/>
                </a:ln>
                <a:solidFill>
                  <a:srgbClr val="1C1C1C"/>
                </a:solidFill>
                <a:effectLst/>
                <a:uLnTx/>
                <a:uFillTx/>
                <a:latin typeface="Arial" charset="0"/>
                <a:ea typeface="宋体" charset="-122"/>
              </a:endParaRPr>
            </a:p>
          </p:txBody>
        </p:sp>
      </p:grpSp>
      <p:grpSp>
        <p:nvGrpSpPr>
          <p:cNvPr id="5" name="组合 4"/>
          <p:cNvGrpSpPr/>
          <p:nvPr/>
        </p:nvGrpSpPr>
        <p:grpSpPr>
          <a:xfrm>
            <a:off x="3278396" y="1718022"/>
            <a:ext cx="2382838" cy="538163"/>
            <a:chOff x="3278396" y="1718022"/>
            <a:chExt cx="2382838" cy="538163"/>
          </a:xfrm>
        </p:grpSpPr>
        <p:grpSp>
          <p:nvGrpSpPr>
            <p:cNvPr id="80" name="Group 15"/>
            <p:cNvGrpSpPr>
              <a:grpSpLocks/>
            </p:cNvGrpSpPr>
            <p:nvPr/>
          </p:nvGrpSpPr>
          <p:grpSpPr bwMode="auto">
            <a:xfrm>
              <a:off x="3278396" y="1718022"/>
              <a:ext cx="2382838" cy="538163"/>
              <a:chOff x="2251" y="1126"/>
              <a:chExt cx="1501" cy="339"/>
            </a:xfrm>
          </p:grpSpPr>
          <p:sp>
            <p:nvSpPr>
              <p:cNvPr id="81" name="AutoShape 16"/>
              <p:cNvSpPr>
                <a:spLocks noChangeArrowheads="1"/>
              </p:cNvSpPr>
              <p:nvPr/>
            </p:nvSpPr>
            <p:spPr bwMode="gray">
              <a:xfrm>
                <a:off x="2251" y="1126"/>
                <a:ext cx="1501" cy="339"/>
              </a:xfrm>
              <a:prstGeom prst="roundRect">
                <a:avLst>
                  <a:gd name="adj" fmla="val 50000"/>
                </a:avLst>
              </a:prstGeom>
              <a:gradFill rotWithShape="1">
                <a:gsLst>
                  <a:gs pos="0">
                    <a:srgbClr val="545454"/>
                  </a:gs>
                  <a:gs pos="50000">
                    <a:srgbClr val="EAEAEA"/>
                  </a:gs>
                  <a:gs pos="100000">
                    <a:srgbClr val="545454"/>
                  </a:gs>
                </a:gsLst>
                <a:lin ang="5400000" scaled="1"/>
              </a:gradFill>
              <a:ln>
                <a:noFill/>
              </a:ln>
              <a:effectLst>
                <a:outerShdw dist="40161" dir="4293903" algn="ctr" rotWithShape="0">
                  <a:srgbClr val="FFFFCC">
                    <a:alpha val="50000"/>
                  </a:srgbClr>
                </a:outerShdw>
              </a:effectLst>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82" name="AutoShape 17"/>
              <p:cNvSpPr>
                <a:spLocks noChangeArrowheads="1"/>
              </p:cNvSpPr>
              <p:nvPr/>
            </p:nvSpPr>
            <p:spPr bwMode="gray">
              <a:xfrm>
                <a:off x="2269" y="1145"/>
                <a:ext cx="1465" cy="303"/>
              </a:xfrm>
              <a:prstGeom prst="roundRect">
                <a:avLst>
                  <a:gd name="adj" fmla="val 50000"/>
                </a:avLst>
              </a:prstGeom>
              <a:gradFill rotWithShape="1">
                <a:gsLst>
                  <a:gs pos="0">
                    <a:srgbClr val="FF6161">
                      <a:alpha val="89999"/>
                    </a:srgbClr>
                  </a:gs>
                  <a:gs pos="50000">
                    <a:srgbClr val="FF6161">
                      <a:gamma/>
                      <a:tint val="33725"/>
                      <a:invGamma/>
                    </a:srgbClr>
                  </a:gs>
                  <a:gs pos="100000">
                    <a:srgbClr val="FF6161">
                      <a:alpha val="89999"/>
                    </a:srgbClr>
                  </a:gs>
                </a:gsLst>
                <a:lin ang="0" scaled="1"/>
              </a:gradFill>
              <a:ln w="9525"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a typeface="宋体" pitchFamily="2" charset="-122"/>
                </a:endParaRPr>
              </a:p>
            </p:txBody>
          </p:sp>
        </p:grpSp>
        <p:sp>
          <p:nvSpPr>
            <p:cNvPr id="83" name="Rectangle 18"/>
            <p:cNvSpPr>
              <a:spLocks noChangeArrowheads="1"/>
            </p:cNvSpPr>
            <p:nvPr/>
          </p:nvSpPr>
          <p:spPr bwMode="gray">
            <a:xfrm>
              <a:off x="3923721" y="1787872"/>
              <a:ext cx="111440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1C1C1C"/>
                  </a:solidFill>
                  <a:effectLst/>
                  <a:uLnTx/>
                  <a:uFillTx/>
                </a:rPr>
                <a:t>直属局端</a:t>
              </a:r>
              <a:endParaRPr kumimoji="0" lang="en-US" altLang="zh-CN" sz="1800" b="1" i="0" u="none" strike="noStrike" kern="0" cap="none" spc="0" normalizeH="0" baseline="0" noProof="0" dirty="0" smtClean="0">
                <a:ln>
                  <a:noFill/>
                </a:ln>
                <a:solidFill>
                  <a:srgbClr val="1C1C1C"/>
                </a:solidFill>
                <a:effectLst/>
                <a:uLnTx/>
                <a:uFillTx/>
              </a:endParaRPr>
            </a:p>
          </p:txBody>
        </p:sp>
      </p:grpSp>
      <p:grpSp>
        <p:nvGrpSpPr>
          <p:cNvPr id="7" name="组合 6"/>
          <p:cNvGrpSpPr/>
          <p:nvPr/>
        </p:nvGrpSpPr>
        <p:grpSpPr>
          <a:xfrm>
            <a:off x="6005721" y="1718022"/>
            <a:ext cx="2384425" cy="538163"/>
            <a:chOff x="6005721" y="1718022"/>
            <a:chExt cx="2384425" cy="538163"/>
          </a:xfrm>
        </p:grpSpPr>
        <p:grpSp>
          <p:nvGrpSpPr>
            <p:cNvPr id="84" name="Group 19"/>
            <p:cNvGrpSpPr>
              <a:grpSpLocks/>
            </p:cNvGrpSpPr>
            <p:nvPr/>
          </p:nvGrpSpPr>
          <p:grpSpPr bwMode="auto">
            <a:xfrm>
              <a:off x="6005721" y="1718022"/>
              <a:ext cx="2384425" cy="538163"/>
              <a:chOff x="3969" y="1126"/>
              <a:chExt cx="1502" cy="339"/>
            </a:xfrm>
          </p:grpSpPr>
          <p:sp>
            <p:nvSpPr>
              <p:cNvPr id="85" name="AutoShape 20"/>
              <p:cNvSpPr>
                <a:spLocks noChangeArrowheads="1"/>
              </p:cNvSpPr>
              <p:nvPr/>
            </p:nvSpPr>
            <p:spPr bwMode="gray">
              <a:xfrm>
                <a:off x="3969" y="1126"/>
                <a:ext cx="1502" cy="339"/>
              </a:xfrm>
              <a:prstGeom prst="roundRect">
                <a:avLst>
                  <a:gd name="adj" fmla="val 50000"/>
                </a:avLst>
              </a:prstGeom>
              <a:gradFill rotWithShape="1">
                <a:gsLst>
                  <a:gs pos="0">
                    <a:srgbClr val="545454"/>
                  </a:gs>
                  <a:gs pos="50000">
                    <a:srgbClr val="EAEAEA"/>
                  </a:gs>
                  <a:gs pos="100000">
                    <a:srgbClr val="545454"/>
                  </a:gs>
                </a:gsLst>
                <a:lin ang="5400000" scaled="1"/>
              </a:gradFill>
              <a:ln>
                <a:noFill/>
              </a:ln>
              <a:effectLst>
                <a:outerShdw dist="40161" dir="4293903" algn="ctr" rotWithShape="0">
                  <a:srgbClr val="FFFFCC">
                    <a:alpha val="50000"/>
                  </a:srgbClr>
                </a:outerShdw>
              </a:effectLst>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86" name="AutoShape 21"/>
              <p:cNvSpPr>
                <a:spLocks noChangeArrowheads="1"/>
              </p:cNvSpPr>
              <p:nvPr/>
            </p:nvSpPr>
            <p:spPr bwMode="gray">
              <a:xfrm>
                <a:off x="3988" y="1145"/>
                <a:ext cx="1464" cy="303"/>
              </a:xfrm>
              <a:prstGeom prst="roundRect">
                <a:avLst>
                  <a:gd name="adj" fmla="val 50000"/>
                </a:avLst>
              </a:prstGeom>
              <a:gradFill rotWithShape="1">
                <a:gsLst>
                  <a:gs pos="0">
                    <a:srgbClr val="A8D02A">
                      <a:alpha val="89999"/>
                    </a:srgbClr>
                  </a:gs>
                  <a:gs pos="50000">
                    <a:srgbClr val="A8D02A">
                      <a:gamma/>
                      <a:tint val="33725"/>
                      <a:invGamma/>
                    </a:srgbClr>
                  </a:gs>
                  <a:gs pos="100000">
                    <a:srgbClr val="A8D02A">
                      <a:alpha val="89999"/>
                    </a:srgbClr>
                  </a:gs>
                </a:gsLst>
                <a:lin ang="0" scaled="1"/>
              </a:gradFill>
              <a:ln w="9525"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a typeface="宋体" pitchFamily="2" charset="-122"/>
                </a:endParaRPr>
              </a:p>
            </p:txBody>
          </p:sp>
        </p:grpSp>
        <p:sp>
          <p:nvSpPr>
            <p:cNvPr id="87" name="Rectangle 22"/>
            <p:cNvSpPr>
              <a:spLocks noChangeArrowheads="1"/>
            </p:cNvSpPr>
            <p:nvPr/>
          </p:nvSpPr>
          <p:spPr bwMode="gray">
            <a:xfrm>
              <a:off x="6769645" y="1787872"/>
              <a:ext cx="88197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1C1C1C"/>
                  </a:solidFill>
                  <a:effectLst/>
                  <a:uLnTx/>
                  <a:uFillTx/>
                </a:rPr>
                <a:t>总局端</a:t>
              </a:r>
              <a:endParaRPr kumimoji="0" lang="en-US" altLang="zh-CN" sz="1800" b="1" i="0" u="none" strike="noStrike" kern="0" cap="none" spc="0" normalizeH="0" baseline="0" noProof="0" dirty="0" smtClean="0">
                <a:ln>
                  <a:noFill/>
                </a:ln>
                <a:solidFill>
                  <a:srgbClr val="1C1C1C"/>
                </a:solidFill>
                <a:effectLst/>
                <a:uLnTx/>
                <a:uFillTx/>
              </a:endParaRPr>
            </a:p>
          </p:txBody>
        </p:sp>
      </p:grpSp>
      <p:sp>
        <p:nvSpPr>
          <p:cNvPr id="91" name="Rectangle 26"/>
          <p:cNvSpPr>
            <a:spLocks noChangeArrowheads="1"/>
          </p:cNvSpPr>
          <p:nvPr/>
        </p:nvSpPr>
        <p:spPr bwMode="gray">
          <a:xfrm>
            <a:off x="1698543" y="1787872"/>
            <a:ext cx="1847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zh-CN" sz="1800" b="1" i="0" u="none" strike="noStrike" kern="0" cap="none" spc="0" normalizeH="0" baseline="0" noProof="0" dirty="0" smtClean="0">
              <a:ln>
                <a:noFill/>
              </a:ln>
              <a:solidFill>
                <a:srgbClr val="1C1C1C"/>
              </a:solidFill>
              <a:effectLst/>
              <a:uLnTx/>
              <a:uFillTx/>
            </a:endParaRPr>
          </a:p>
        </p:txBody>
      </p:sp>
      <p:sp>
        <p:nvSpPr>
          <p:cNvPr id="92" name="AutoShape 27"/>
          <p:cNvSpPr>
            <a:spLocks noChangeArrowheads="1"/>
          </p:cNvSpPr>
          <p:nvPr/>
        </p:nvSpPr>
        <p:spPr bwMode="gray">
          <a:xfrm flipV="1">
            <a:off x="771734" y="2292697"/>
            <a:ext cx="1981200" cy="1371600"/>
          </a:xfrm>
          <a:prstGeom prst="triangle">
            <a:avLst>
              <a:gd name="adj" fmla="val 50000"/>
            </a:avLst>
          </a:prstGeom>
          <a:gradFill rotWithShape="1">
            <a:gsLst>
              <a:gs pos="0">
                <a:srgbClr val="FFC319"/>
              </a:gs>
              <a:gs pos="100000">
                <a:srgbClr val="FFC319">
                  <a:gamma/>
                  <a:tint val="0"/>
                  <a:invGamma/>
                </a:srgbClr>
              </a:gs>
            </a:gsLst>
            <a:lin ang="5400000" scaled="1"/>
          </a:gradFill>
          <a:ln w="9525">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a typeface="宋体" pitchFamily="2" charset="-122"/>
            </a:endParaRPr>
          </a:p>
        </p:txBody>
      </p:sp>
      <p:sp>
        <p:nvSpPr>
          <p:cNvPr id="93" name="AutoShape 28"/>
          <p:cNvSpPr>
            <a:spLocks noChangeArrowheads="1"/>
          </p:cNvSpPr>
          <p:nvPr/>
        </p:nvSpPr>
        <p:spPr bwMode="gray">
          <a:xfrm flipV="1">
            <a:off x="3438734" y="2292697"/>
            <a:ext cx="1981200" cy="1371600"/>
          </a:xfrm>
          <a:prstGeom prst="triangle">
            <a:avLst>
              <a:gd name="adj" fmla="val 50000"/>
            </a:avLst>
          </a:prstGeom>
          <a:gradFill rotWithShape="1">
            <a:gsLst>
              <a:gs pos="0">
                <a:srgbClr val="FF6161"/>
              </a:gs>
              <a:gs pos="100000">
                <a:srgbClr val="FF6161">
                  <a:gamma/>
                  <a:tint val="0"/>
                  <a:invGamma/>
                </a:srgbClr>
              </a:gs>
            </a:gsLst>
            <a:lin ang="5400000" scaled="1"/>
          </a:gradFill>
          <a:ln w="9525">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a typeface="宋体" pitchFamily="2" charset="-122"/>
            </a:endParaRPr>
          </a:p>
        </p:txBody>
      </p:sp>
      <p:sp>
        <p:nvSpPr>
          <p:cNvPr id="94" name="AutoShape 29"/>
          <p:cNvSpPr>
            <a:spLocks noChangeArrowheads="1"/>
          </p:cNvSpPr>
          <p:nvPr/>
        </p:nvSpPr>
        <p:spPr bwMode="gray">
          <a:xfrm flipV="1">
            <a:off x="6181934" y="2292697"/>
            <a:ext cx="1981200" cy="1371600"/>
          </a:xfrm>
          <a:prstGeom prst="triangle">
            <a:avLst>
              <a:gd name="adj" fmla="val 50000"/>
            </a:avLst>
          </a:prstGeom>
          <a:gradFill rotWithShape="1">
            <a:gsLst>
              <a:gs pos="0">
                <a:srgbClr val="A8D02A"/>
              </a:gs>
              <a:gs pos="100000">
                <a:srgbClr val="A8D02A">
                  <a:gamma/>
                  <a:tint val="0"/>
                  <a:invGamma/>
                </a:srgbClr>
              </a:gs>
            </a:gsLst>
            <a:lin ang="5400000" scaled="1"/>
          </a:gradFill>
          <a:ln w="9525">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a typeface="宋体" pitchFamily="2" charset="-122"/>
            </a:endParaRPr>
          </a:p>
        </p:txBody>
      </p:sp>
      <p:grpSp>
        <p:nvGrpSpPr>
          <p:cNvPr id="3" name="组合 2"/>
          <p:cNvGrpSpPr/>
          <p:nvPr/>
        </p:nvGrpSpPr>
        <p:grpSpPr>
          <a:xfrm>
            <a:off x="585996" y="1718022"/>
            <a:ext cx="2384425" cy="538163"/>
            <a:chOff x="585996" y="1718022"/>
            <a:chExt cx="2384425" cy="538163"/>
          </a:xfrm>
        </p:grpSpPr>
        <p:grpSp>
          <p:nvGrpSpPr>
            <p:cNvPr id="88" name="Group 23"/>
            <p:cNvGrpSpPr>
              <a:grpSpLocks/>
            </p:cNvGrpSpPr>
            <p:nvPr/>
          </p:nvGrpSpPr>
          <p:grpSpPr bwMode="auto">
            <a:xfrm>
              <a:off x="585996" y="1718022"/>
              <a:ext cx="2384425" cy="538163"/>
              <a:chOff x="555" y="1126"/>
              <a:chExt cx="1502" cy="339"/>
            </a:xfrm>
          </p:grpSpPr>
          <p:sp>
            <p:nvSpPr>
              <p:cNvPr id="89" name="AutoShape 24"/>
              <p:cNvSpPr>
                <a:spLocks noChangeArrowheads="1"/>
              </p:cNvSpPr>
              <p:nvPr/>
            </p:nvSpPr>
            <p:spPr bwMode="gray">
              <a:xfrm>
                <a:off x="555" y="1126"/>
                <a:ext cx="1502" cy="339"/>
              </a:xfrm>
              <a:prstGeom prst="roundRect">
                <a:avLst>
                  <a:gd name="adj" fmla="val 50000"/>
                </a:avLst>
              </a:prstGeom>
              <a:gradFill rotWithShape="1">
                <a:gsLst>
                  <a:gs pos="0">
                    <a:srgbClr val="FFC319">
                      <a:gamma/>
                      <a:shade val="36078"/>
                      <a:invGamma/>
                    </a:srgbClr>
                  </a:gs>
                  <a:gs pos="50000">
                    <a:srgbClr val="FFC319"/>
                  </a:gs>
                  <a:gs pos="100000">
                    <a:srgbClr val="FFC319">
                      <a:gamma/>
                      <a:shade val="36078"/>
                      <a:invGamma/>
                    </a:srgbClr>
                  </a:gs>
                </a:gsLst>
                <a:lin ang="5400000" scaled="1"/>
              </a:gradFill>
              <a:ln w="9525" algn="ctr">
                <a:noFill/>
                <a:round/>
                <a:headEnd/>
                <a:tailEnd/>
              </a:ln>
              <a:effectLst>
                <a:outerShdw dist="40161" dir="4293903" algn="ctr" rotWithShape="0">
                  <a:srgbClr val="FFFFCC">
                    <a:alpha val="50000"/>
                  </a:srgbClr>
                </a:outerShdw>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a typeface="宋体" pitchFamily="2" charset="-122"/>
                </a:endParaRPr>
              </a:p>
            </p:txBody>
          </p:sp>
          <p:sp>
            <p:nvSpPr>
              <p:cNvPr id="90" name="AutoShape 25"/>
              <p:cNvSpPr>
                <a:spLocks noChangeArrowheads="1"/>
              </p:cNvSpPr>
              <p:nvPr/>
            </p:nvSpPr>
            <p:spPr bwMode="gray">
              <a:xfrm>
                <a:off x="574" y="1145"/>
                <a:ext cx="1464" cy="303"/>
              </a:xfrm>
              <a:prstGeom prst="roundRect">
                <a:avLst>
                  <a:gd name="adj" fmla="val 50000"/>
                </a:avLst>
              </a:prstGeom>
              <a:gradFill rotWithShape="1">
                <a:gsLst>
                  <a:gs pos="0">
                    <a:srgbClr val="FFC319">
                      <a:alpha val="89999"/>
                    </a:srgbClr>
                  </a:gs>
                  <a:gs pos="50000">
                    <a:srgbClr val="FFC319">
                      <a:gamma/>
                      <a:tint val="33725"/>
                      <a:invGamma/>
                    </a:srgbClr>
                  </a:gs>
                  <a:gs pos="100000">
                    <a:srgbClr val="FFC319">
                      <a:alpha val="89999"/>
                    </a:srgbClr>
                  </a:gs>
                </a:gsLst>
                <a:lin ang="0" scaled="1"/>
              </a:gradFill>
              <a:ln w="9525"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a typeface="宋体" pitchFamily="2" charset="-122"/>
                </a:endParaRPr>
              </a:p>
            </p:txBody>
          </p:sp>
        </p:grpSp>
        <p:sp>
          <p:nvSpPr>
            <p:cNvPr id="31" name="Rectangle 18"/>
            <p:cNvSpPr>
              <a:spLocks noChangeArrowheads="1"/>
            </p:cNvSpPr>
            <p:nvPr/>
          </p:nvSpPr>
          <p:spPr bwMode="gray">
            <a:xfrm>
              <a:off x="1263000" y="1790030"/>
              <a:ext cx="88197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b="1" kern="0" dirty="0" smtClean="0">
                  <a:solidFill>
                    <a:srgbClr val="1C1C1C"/>
                  </a:solidFill>
                </a:rPr>
                <a:t>企业端</a:t>
              </a:r>
              <a:endParaRPr kumimoji="0" lang="en-US" altLang="zh-CN" sz="1800" b="1" i="0" u="none" strike="noStrike" kern="0" cap="none" spc="0" normalizeH="0" baseline="0" noProof="0" dirty="0" smtClean="0">
                <a:ln>
                  <a:noFill/>
                </a:ln>
                <a:solidFill>
                  <a:srgbClr val="1C1C1C"/>
                </a:solidFill>
                <a:effectLst/>
                <a:uLnTx/>
                <a:uFillTx/>
              </a:endParaRPr>
            </a:p>
          </p:txBody>
        </p:sp>
      </p:grpSp>
      <p:grpSp>
        <p:nvGrpSpPr>
          <p:cNvPr id="6" name="组合 5"/>
          <p:cNvGrpSpPr/>
          <p:nvPr/>
        </p:nvGrpSpPr>
        <p:grpSpPr>
          <a:xfrm>
            <a:off x="3460959" y="3692872"/>
            <a:ext cx="2258069" cy="2184400"/>
            <a:chOff x="3460959" y="3692872"/>
            <a:chExt cx="2258069" cy="2184400"/>
          </a:xfrm>
        </p:grpSpPr>
        <p:sp>
          <p:nvSpPr>
            <p:cNvPr id="54" name="AutoShape 7"/>
            <p:cNvSpPr>
              <a:spLocks noChangeArrowheads="1"/>
            </p:cNvSpPr>
            <p:nvPr/>
          </p:nvSpPr>
          <p:spPr bwMode="gray">
            <a:xfrm rot="5400000">
              <a:off x="3384759" y="3772247"/>
              <a:ext cx="2181225" cy="2028825"/>
            </a:xfrm>
            <a:prstGeom prst="roundRect">
              <a:avLst>
                <a:gd name="adj" fmla="val 19894"/>
              </a:avLst>
            </a:prstGeom>
            <a:gradFill rotWithShape="1">
              <a:gsLst>
                <a:gs pos="0">
                  <a:srgbClr val="FDF58D">
                    <a:gamma/>
                    <a:shade val="78824"/>
                    <a:invGamma/>
                    <a:alpha val="98000"/>
                  </a:srgbClr>
                </a:gs>
                <a:gs pos="50000">
                  <a:srgbClr val="FDF58D"/>
                </a:gs>
                <a:gs pos="100000">
                  <a:srgbClr val="FDF58D">
                    <a:gamma/>
                    <a:shade val="78824"/>
                    <a:invGamma/>
                    <a:alpha val="98000"/>
                  </a:srgbClr>
                </a:gs>
              </a:gsLst>
              <a:lin ang="5400000" scaled="1"/>
            </a:gradFill>
            <a:ln w="38100" algn="ctr">
              <a:solidFill>
                <a:srgbClr val="DDDDDD"/>
              </a:solid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a typeface="宋体" pitchFamily="2" charset="-122"/>
              </a:endParaRPr>
            </a:p>
          </p:txBody>
        </p:sp>
        <p:sp>
          <p:nvSpPr>
            <p:cNvPr id="55" name="Freeform 8"/>
            <p:cNvSpPr>
              <a:spLocks/>
            </p:cNvSpPr>
            <p:nvPr/>
          </p:nvSpPr>
          <p:spPr bwMode="gray">
            <a:xfrm>
              <a:off x="3476834" y="3692872"/>
              <a:ext cx="2001837" cy="481013"/>
            </a:xfrm>
            <a:custGeom>
              <a:avLst/>
              <a:gdLst>
                <a:gd name="T0" fmla="*/ 2147483647 w 1261"/>
                <a:gd name="T1" fmla="*/ 2147483647 h 303"/>
                <a:gd name="T2" fmla="*/ 2147483647 w 1261"/>
                <a:gd name="T3" fmla="*/ 2147483647 h 303"/>
                <a:gd name="T4" fmla="*/ 2147483647 w 1261"/>
                <a:gd name="T5" fmla="*/ 2147483647 h 303"/>
                <a:gd name="T6" fmla="*/ 2147483647 w 1261"/>
                <a:gd name="T7" fmla="*/ 2147483647 h 303"/>
                <a:gd name="T8" fmla="*/ 2147483647 w 1261"/>
                <a:gd name="T9" fmla="*/ 2147483647 h 303"/>
                <a:gd name="T10" fmla="*/ 2147483647 w 1261"/>
                <a:gd name="T11" fmla="*/ 2147483647 h 303"/>
                <a:gd name="T12" fmla="*/ 2147483647 w 1261"/>
                <a:gd name="T13" fmla="*/ 2147483647 h 303"/>
                <a:gd name="T14" fmla="*/ 2147483647 w 1261"/>
                <a:gd name="T15" fmla="*/ 2147483647 h 303"/>
                <a:gd name="T16" fmla="*/ 2147483647 w 1261"/>
                <a:gd name="T17" fmla="*/ 2147483647 h 30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61"/>
                <a:gd name="T28" fmla="*/ 0 h 303"/>
                <a:gd name="T29" fmla="*/ 1261 w 1261"/>
                <a:gd name="T30" fmla="*/ 303 h 30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61" h="303">
                  <a:moveTo>
                    <a:pt x="6" y="297"/>
                  </a:moveTo>
                  <a:cubicBezTo>
                    <a:pt x="6" y="297"/>
                    <a:pt x="0" y="225"/>
                    <a:pt x="18" y="174"/>
                  </a:cubicBezTo>
                  <a:cubicBezTo>
                    <a:pt x="36" y="123"/>
                    <a:pt x="105" y="45"/>
                    <a:pt x="171" y="30"/>
                  </a:cubicBezTo>
                  <a:cubicBezTo>
                    <a:pt x="237" y="15"/>
                    <a:pt x="227" y="16"/>
                    <a:pt x="352" y="13"/>
                  </a:cubicBezTo>
                  <a:cubicBezTo>
                    <a:pt x="477" y="10"/>
                    <a:pt x="804" y="10"/>
                    <a:pt x="922" y="10"/>
                  </a:cubicBezTo>
                  <a:cubicBezTo>
                    <a:pt x="1039" y="10"/>
                    <a:pt x="988" y="0"/>
                    <a:pt x="1061" y="12"/>
                  </a:cubicBezTo>
                  <a:cubicBezTo>
                    <a:pt x="1133" y="24"/>
                    <a:pt x="1206" y="83"/>
                    <a:pt x="1251" y="190"/>
                  </a:cubicBezTo>
                  <a:cubicBezTo>
                    <a:pt x="1261" y="263"/>
                    <a:pt x="1257" y="303"/>
                    <a:pt x="1257" y="303"/>
                  </a:cubicBezTo>
                  <a:lnTo>
                    <a:pt x="6" y="297"/>
                  </a:lnTo>
                  <a:close/>
                </a:path>
              </a:pathLst>
            </a:custGeom>
            <a:solidFill>
              <a:srgbClr val="FF6161">
                <a:alpha val="50195"/>
              </a:srgbClr>
            </a:solidFill>
            <a:ln>
              <a:noFill/>
            </a:ln>
            <a:extLst>
              <a:ext uri="{91240B29-F687-4F45-9708-019B960494DF}">
                <a14:hiddenLine xmlns:a14="http://schemas.microsoft.com/office/drawing/2010/main" w="38100">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56" name="Rectangle 9"/>
            <p:cNvSpPr>
              <a:spLocks noChangeArrowheads="1"/>
            </p:cNvSpPr>
            <p:nvPr/>
          </p:nvSpPr>
          <p:spPr bwMode="gray">
            <a:xfrm>
              <a:off x="3928217" y="3781772"/>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1C1C1C"/>
                  </a:solidFill>
                  <a:effectLst/>
                  <a:uLnTx/>
                  <a:uFillTx/>
                </a:rPr>
                <a:t>局端用户</a:t>
              </a:r>
              <a:endParaRPr kumimoji="0" lang="en-US" altLang="zh-CN" sz="1600" b="0" i="0" u="none" strike="noStrike" kern="0" cap="none" spc="0" normalizeH="0" baseline="0" noProof="0" dirty="0" smtClean="0">
                <a:ln>
                  <a:noFill/>
                </a:ln>
                <a:solidFill>
                  <a:srgbClr val="1C1C1C"/>
                </a:solidFill>
                <a:effectLst/>
                <a:uLnTx/>
                <a:uFillTx/>
              </a:endParaRPr>
            </a:p>
          </p:txBody>
        </p:sp>
        <p:sp>
          <p:nvSpPr>
            <p:cNvPr id="32" name="Text Box 6"/>
            <p:cNvSpPr txBox="1">
              <a:spLocks noChangeArrowheads="1"/>
            </p:cNvSpPr>
            <p:nvPr/>
          </p:nvSpPr>
          <p:spPr bwMode="gray">
            <a:xfrm>
              <a:off x="3707666" y="4310310"/>
              <a:ext cx="2011362"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285750" marR="0" lvl="0" indent="-285750" defTabSz="914400" eaLnBrk="0" fontAlgn="auto" latinLnBrk="0" hangingPunct="0">
                <a:lnSpc>
                  <a:spcPct val="200000"/>
                </a:lnSpc>
                <a:spcBef>
                  <a:spcPts val="0"/>
                </a:spcBef>
                <a:spcAft>
                  <a:spcPts val="0"/>
                </a:spcAft>
                <a:buClrTx/>
                <a:buSzTx/>
                <a:buFont typeface="Wingdings" pitchFamily="2" charset="2"/>
                <a:buChar char="u"/>
                <a:tabLst/>
                <a:defRPr/>
              </a:pPr>
              <a:r>
                <a:rPr kumimoji="0" lang="zh-CN" altLang="en-US" sz="1300" i="0" u="none" strike="noStrike" kern="0" cap="none" spc="0" normalizeH="0" baseline="0" noProof="0" dirty="0" smtClean="0">
                  <a:ln>
                    <a:noFill/>
                  </a:ln>
                  <a:solidFill>
                    <a:srgbClr val="1C1C1C"/>
                  </a:solidFill>
                  <a:effectLst/>
                  <a:uLnTx/>
                  <a:uFillTx/>
                </a:rPr>
                <a:t>企业备案</a:t>
              </a:r>
              <a:r>
                <a:rPr lang="zh-CN" altLang="en-US" sz="1300" kern="0" dirty="0">
                  <a:solidFill>
                    <a:srgbClr val="1C1C1C"/>
                  </a:solidFill>
                </a:rPr>
                <a:t>审批</a:t>
              </a:r>
              <a:endParaRPr kumimoji="0" lang="en-US" altLang="zh-CN" sz="1300" i="0" u="none" strike="noStrike" kern="0" cap="none" spc="0" normalizeH="0" baseline="0" noProof="0" dirty="0" smtClean="0">
                <a:ln>
                  <a:noFill/>
                </a:ln>
                <a:solidFill>
                  <a:srgbClr val="1C1C1C"/>
                </a:solidFill>
                <a:effectLst/>
                <a:uLnTx/>
                <a:uFillTx/>
              </a:endParaRPr>
            </a:p>
            <a:p>
              <a:pPr marL="285750" marR="0" lvl="0" indent="-285750" defTabSz="914400" eaLnBrk="0" fontAlgn="auto" latinLnBrk="0" hangingPunct="0">
                <a:lnSpc>
                  <a:spcPct val="200000"/>
                </a:lnSpc>
                <a:spcBef>
                  <a:spcPts val="0"/>
                </a:spcBef>
                <a:spcAft>
                  <a:spcPts val="0"/>
                </a:spcAft>
                <a:buClrTx/>
                <a:buSzTx/>
                <a:buFont typeface="Wingdings" pitchFamily="2" charset="2"/>
                <a:buChar char="u"/>
                <a:tabLst/>
                <a:defRPr/>
              </a:pPr>
              <a:r>
                <a:rPr lang="zh-CN" altLang="en-US" sz="1300" kern="0" dirty="0" smtClean="0">
                  <a:solidFill>
                    <a:srgbClr val="1C1C1C"/>
                  </a:solidFill>
                </a:rPr>
                <a:t>电子单据</a:t>
              </a:r>
              <a:r>
                <a:rPr lang="zh-CN" altLang="en-US" sz="1300" kern="0" dirty="0">
                  <a:solidFill>
                    <a:srgbClr val="1C1C1C"/>
                  </a:solidFill>
                </a:rPr>
                <a:t>审批</a:t>
              </a:r>
              <a:endParaRPr lang="en-US" altLang="zh-CN" sz="1300" kern="0" dirty="0" smtClean="0">
                <a:solidFill>
                  <a:srgbClr val="1C1C1C"/>
                </a:solidFill>
              </a:endParaRPr>
            </a:p>
            <a:p>
              <a:pPr marL="285750" marR="0" lvl="0" indent="-285750" defTabSz="914400" eaLnBrk="0" fontAlgn="auto" latinLnBrk="0" hangingPunct="0">
                <a:lnSpc>
                  <a:spcPct val="200000"/>
                </a:lnSpc>
                <a:spcBef>
                  <a:spcPts val="0"/>
                </a:spcBef>
                <a:spcAft>
                  <a:spcPts val="0"/>
                </a:spcAft>
                <a:buClrTx/>
                <a:buSzTx/>
                <a:buFont typeface="Wingdings" pitchFamily="2" charset="2"/>
                <a:buChar char="u"/>
                <a:tabLst/>
                <a:defRPr/>
              </a:pPr>
              <a:r>
                <a:rPr lang="zh-CN" altLang="en-US" sz="1300" kern="0" dirty="0" smtClean="0">
                  <a:solidFill>
                    <a:srgbClr val="1C1C1C"/>
                  </a:solidFill>
                </a:rPr>
                <a:t>其他业务审批</a:t>
              </a:r>
              <a:endParaRPr kumimoji="0" lang="en-US" altLang="zh-CN" sz="1300" b="0" i="0" u="none" strike="noStrike" kern="0" cap="none" spc="0" normalizeH="0" baseline="0" noProof="0" dirty="0" smtClean="0">
                <a:ln>
                  <a:noFill/>
                </a:ln>
                <a:solidFill>
                  <a:srgbClr val="1C1C1C"/>
                </a:solidFill>
                <a:effectLst/>
                <a:uLnTx/>
                <a:uFillTx/>
                <a:latin typeface="Arial" charset="0"/>
                <a:ea typeface="宋体" charset="-122"/>
              </a:endParaRPr>
            </a:p>
          </p:txBody>
        </p:sp>
      </p:grpSp>
      <p:grpSp>
        <p:nvGrpSpPr>
          <p:cNvPr id="8" name="组合 7"/>
          <p:cNvGrpSpPr/>
          <p:nvPr/>
        </p:nvGrpSpPr>
        <p:grpSpPr>
          <a:xfrm>
            <a:off x="6166059" y="3692872"/>
            <a:ext cx="2294135" cy="2184400"/>
            <a:chOff x="6166059" y="3692872"/>
            <a:chExt cx="2294135" cy="2184400"/>
          </a:xfrm>
        </p:grpSpPr>
        <p:sp>
          <p:nvSpPr>
            <p:cNvPr id="76" name="AutoShape 11"/>
            <p:cNvSpPr>
              <a:spLocks noChangeArrowheads="1"/>
            </p:cNvSpPr>
            <p:nvPr/>
          </p:nvSpPr>
          <p:spPr bwMode="gray">
            <a:xfrm rot="5400000">
              <a:off x="6089859" y="3772247"/>
              <a:ext cx="2181225" cy="2028825"/>
            </a:xfrm>
            <a:prstGeom prst="roundRect">
              <a:avLst>
                <a:gd name="adj" fmla="val 19894"/>
              </a:avLst>
            </a:prstGeom>
            <a:gradFill rotWithShape="1">
              <a:gsLst>
                <a:gs pos="0">
                  <a:srgbClr val="FDF58D">
                    <a:gamma/>
                    <a:shade val="78824"/>
                    <a:invGamma/>
                    <a:alpha val="98000"/>
                  </a:srgbClr>
                </a:gs>
                <a:gs pos="50000">
                  <a:srgbClr val="FDF58D"/>
                </a:gs>
                <a:gs pos="100000">
                  <a:srgbClr val="FDF58D">
                    <a:gamma/>
                    <a:shade val="78824"/>
                    <a:invGamma/>
                    <a:alpha val="98000"/>
                  </a:srgbClr>
                </a:gs>
              </a:gsLst>
              <a:lin ang="5400000" scaled="1"/>
            </a:gradFill>
            <a:ln w="38100" algn="ctr">
              <a:solidFill>
                <a:srgbClr val="DDDDDD"/>
              </a:solid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a typeface="宋体" pitchFamily="2" charset="-122"/>
              </a:endParaRPr>
            </a:p>
          </p:txBody>
        </p:sp>
        <p:sp>
          <p:nvSpPr>
            <p:cNvPr id="77" name="Freeform 12"/>
            <p:cNvSpPr>
              <a:spLocks/>
            </p:cNvSpPr>
            <p:nvPr/>
          </p:nvSpPr>
          <p:spPr bwMode="gray">
            <a:xfrm>
              <a:off x="6175584" y="3692872"/>
              <a:ext cx="2008187" cy="482600"/>
            </a:xfrm>
            <a:custGeom>
              <a:avLst/>
              <a:gdLst>
                <a:gd name="T0" fmla="*/ 0 w 1259"/>
                <a:gd name="T1" fmla="*/ 2147483647 h 298"/>
                <a:gd name="T2" fmla="*/ 2147483647 w 1259"/>
                <a:gd name="T3" fmla="*/ 2147483647 h 298"/>
                <a:gd name="T4" fmla="*/ 2147483647 w 1259"/>
                <a:gd name="T5" fmla="*/ 2147483647 h 298"/>
                <a:gd name="T6" fmla="*/ 2147483647 w 1259"/>
                <a:gd name="T7" fmla="*/ 2147483647 h 298"/>
                <a:gd name="T8" fmla="*/ 2147483647 w 1259"/>
                <a:gd name="T9" fmla="*/ 2147483647 h 298"/>
                <a:gd name="T10" fmla="*/ 2147483647 w 1259"/>
                <a:gd name="T11" fmla="*/ 2147483647 h 298"/>
                <a:gd name="T12" fmla="*/ 2147483647 w 1259"/>
                <a:gd name="T13" fmla="*/ 2147483647 h 298"/>
                <a:gd name="T14" fmla="*/ 2147483647 w 1259"/>
                <a:gd name="T15" fmla="*/ 2147483647 h 298"/>
                <a:gd name="T16" fmla="*/ 0 w 1259"/>
                <a:gd name="T17" fmla="*/ 2147483647 h 29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59"/>
                <a:gd name="T28" fmla="*/ 0 h 298"/>
                <a:gd name="T29" fmla="*/ 1259 w 1259"/>
                <a:gd name="T30" fmla="*/ 298 h 29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59" h="298">
                  <a:moveTo>
                    <a:pt x="0" y="298"/>
                  </a:moveTo>
                  <a:lnTo>
                    <a:pt x="7" y="171"/>
                  </a:lnTo>
                  <a:cubicBezTo>
                    <a:pt x="35" y="124"/>
                    <a:pt x="108" y="40"/>
                    <a:pt x="166" y="14"/>
                  </a:cubicBezTo>
                  <a:lnTo>
                    <a:pt x="356" y="13"/>
                  </a:lnTo>
                  <a:cubicBezTo>
                    <a:pt x="482" y="12"/>
                    <a:pt x="805" y="10"/>
                    <a:pt x="922" y="10"/>
                  </a:cubicBezTo>
                  <a:cubicBezTo>
                    <a:pt x="1039" y="10"/>
                    <a:pt x="988" y="0"/>
                    <a:pt x="1060" y="12"/>
                  </a:cubicBezTo>
                  <a:cubicBezTo>
                    <a:pt x="1132" y="24"/>
                    <a:pt x="1204" y="81"/>
                    <a:pt x="1249" y="186"/>
                  </a:cubicBezTo>
                  <a:cubicBezTo>
                    <a:pt x="1259" y="258"/>
                    <a:pt x="1255" y="297"/>
                    <a:pt x="1255" y="297"/>
                  </a:cubicBezTo>
                  <a:lnTo>
                    <a:pt x="0" y="298"/>
                  </a:lnTo>
                  <a:close/>
                </a:path>
              </a:pathLst>
            </a:custGeom>
            <a:solidFill>
              <a:srgbClr val="A8D02A">
                <a:alpha val="50195"/>
              </a:srgbClr>
            </a:solidFill>
            <a:ln>
              <a:noFill/>
            </a:ln>
            <a:extLst>
              <a:ext uri="{91240B29-F687-4F45-9708-019B960494DF}">
                <a14:hiddenLine xmlns:a14="http://schemas.microsoft.com/office/drawing/2010/main" w="38100">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78" name="Rectangle 13"/>
            <p:cNvSpPr>
              <a:spLocks noChangeArrowheads="1"/>
            </p:cNvSpPr>
            <p:nvPr/>
          </p:nvSpPr>
          <p:spPr bwMode="gray">
            <a:xfrm>
              <a:off x="6530725" y="3781772"/>
              <a:ext cx="121058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1C1C1C"/>
                  </a:solidFill>
                  <a:effectLst/>
                  <a:uLnTx/>
                  <a:uFillTx/>
                </a:rPr>
                <a:t>总局端用户</a:t>
              </a:r>
              <a:endParaRPr kumimoji="0" lang="en-US" altLang="zh-CN" sz="1600" b="0" i="0" u="none" strike="noStrike" kern="0" cap="none" spc="0" normalizeH="0" baseline="0" noProof="0" dirty="0" smtClean="0">
                <a:ln>
                  <a:noFill/>
                </a:ln>
                <a:solidFill>
                  <a:srgbClr val="1C1C1C"/>
                </a:solidFill>
                <a:effectLst/>
                <a:uLnTx/>
                <a:uFillTx/>
              </a:endParaRPr>
            </a:p>
          </p:txBody>
        </p:sp>
        <p:sp>
          <p:nvSpPr>
            <p:cNvPr id="33" name="Text Box 6"/>
            <p:cNvSpPr txBox="1">
              <a:spLocks noChangeArrowheads="1"/>
            </p:cNvSpPr>
            <p:nvPr/>
          </p:nvSpPr>
          <p:spPr bwMode="gray">
            <a:xfrm>
              <a:off x="6448832" y="4310310"/>
              <a:ext cx="2011362"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285750" marR="0" lvl="0" indent="-285750" defTabSz="914400" eaLnBrk="0" fontAlgn="auto" latinLnBrk="0" hangingPunct="0">
                <a:lnSpc>
                  <a:spcPct val="200000"/>
                </a:lnSpc>
                <a:spcBef>
                  <a:spcPts val="0"/>
                </a:spcBef>
                <a:spcAft>
                  <a:spcPts val="0"/>
                </a:spcAft>
                <a:buClrTx/>
                <a:buSzTx/>
                <a:buFont typeface="Wingdings" pitchFamily="2" charset="2"/>
                <a:buChar char="u"/>
                <a:tabLst/>
                <a:defRPr/>
              </a:pPr>
              <a:r>
                <a:rPr lang="zh-CN" altLang="en-US" sz="1300" kern="0" dirty="0" smtClean="0">
                  <a:solidFill>
                    <a:srgbClr val="1C1C1C"/>
                  </a:solidFill>
                </a:rPr>
                <a:t>一体化数据管理</a:t>
              </a:r>
              <a:endParaRPr kumimoji="0" lang="en-US" altLang="zh-CN" sz="1300" i="0" u="none" strike="noStrike" kern="0" cap="none" spc="0" normalizeH="0" baseline="0" noProof="0" dirty="0" smtClean="0">
                <a:ln>
                  <a:noFill/>
                </a:ln>
                <a:solidFill>
                  <a:srgbClr val="1C1C1C"/>
                </a:solidFill>
                <a:effectLst/>
                <a:uLnTx/>
                <a:uFillTx/>
              </a:endParaRPr>
            </a:p>
            <a:p>
              <a:pPr marL="285750" marR="0" lvl="0" indent="-285750" defTabSz="914400" eaLnBrk="0" fontAlgn="auto" latinLnBrk="0" hangingPunct="0">
                <a:lnSpc>
                  <a:spcPct val="200000"/>
                </a:lnSpc>
                <a:spcBef>
                  <a:spcPts val="0"/>
                </a:spcBef>
                <a:spcAft>
                  <a:spcPts val="0"/>
                </a:spcAft>
                <a:buClrTx/>
                <a:buSzTx/>
                <a:buFont typeface="Wingdings" pitchFamily="2" charset="2"/>
                <a:buChar char="u"/>
                <a:tabLst/>
                <a:defRPr/>
              </a:pPr>
              <a:r>
                <a:rPr lang="zh-CN" altLang="en-US" sz="1300" kern="0" dirty="0" smtClean="0">
                  <a:solidFill>
                    <a:srgbClr val="1C1C1C"/>
                  </a:solidFill>
                </a:rPr>
                <a:t>电子单据查询</a:t>
              </a:r>
              <a:endParaRPr lang="en-US" altLang="zh-CN" sz="1300" kern="0" dirty="0" smtClean="0">
                <a:solidFill>
                  <a:srgbClr val="1C1C1C"/>
                </a:solidFill>
              </a:endParaRPr>
            </a:p>
            <a:p>
              <a:pPr marL="285750" indent="-285750">
                <a:lnSpc>
                  <a:spcPct val="200000"/>
                </a:lnSpc>
                <a:buFont typeface="Wingdings" pitchFamily="2" charset="2"/>
                <a:buChar char="u"/>
                <a:defRPr/>
              </a:pPr>
              <a:r>
                <a:rPr lang="zh-CN" altLang="en-US" sz="1300" kern="0" dirty="0">
                  <a:solidFill>
                    <a:srgbClr val="1C1C1C"/>
                  </a:solidFill>
                </a:rPr>
                <a:t>电子</a:t>
              </a:r>
              <a:r>
                <a:rPr lang="zh-CN" altLang="en-US" sz="1300" kern="0" dirty="0" smtClean="0">
                  <a:solidFill>
                    <a:srgbClr val="1C1C1C"/>
                  </a:solidFill>
                </a:rPr>
                <a:t>单据统计</a:t>
              </a:r>
              <a:endParaRPr lang="en-US" altLang="zh-CN" sz="1300" kern="0" dirty="0">
                <a:solidFill>
                  <a:srgbClr val="1C1C1C"/>
                </a:solidFill>
              </a:endParaRPr>
            </a:p>
          </p:txBody>
        </p:sp>
      </p:grpSp>
    </p:spTree>
    <p:extLst>
      <p:ext uri="{BB962C8B-B14F-4D97-AF65-F5344CB8AC3E}">
        <p14:creationId xmlns:p14="http://schemas.microsoft.com/office/powerpoint/2010/main" val="2510546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up)">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up)">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92"/>
                                        </p:tgtEl>
                                        <p:attrNameLst>
                                          <p:attrName>style.visibility</p:attrName>
                                        </p:attrNameLst>
                                      </p:cBhvr>
                                      <p:to>
                                        <p:strVal val="visible"/>
                                      </p:to>
                                    </p:set>
                                    <p:animEffect transition="in" filter="wipe(up)">
                                      <p:cBhvr>
                                        <p:cTn id="22" dur="500"/>
                                        <p:tgtEl>
                                          <p:spTgt spid="92"/>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up)">
                                      <p:cBhvr>
                                        <p:cTn id="27" dur="500"/>
                                        <p:tgtEl>
                                          <p:spTgt spid="4"/>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93"/>
                                        </p:tgtEl>
                                        <p:attrNameLst>
                                          <p:attrName>style.visibility</p:attrName>
                                        </p:attrNameLst>
                                      </p:cBhvr>
                                      <p:to>
                                        <p:strVal val="visible"/>
                                      </p:to>
                                    </p:set>
                                    <p:animEffect transition="in" filter="wipe(up)">
                                      <p:cBhvr>
                                        <p:cTn id="32" dur="500"/>
                                        <p:tgtEl>
                                          <p:spTgt spid="93"/>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nodeType="click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up)">
                                      <p:cBhvr>
                                        <p:cTn id="37" dur="500"/>
                                        <p:tgtEl>
                                          <p:spTgt spid="6"/>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grpId="0" nodeType="clickEffect">
                                  <p:stCondLst>
                                    <p:cond delay="0"/>
                                  </p:stCondLst>
                                  <p:childTnLst>
                                    <p:set>
                                      <p:cBhvr>
                                        <p:cTn id="41" dur="1" fill="hold">
                                          <p:stCondLst>
                                            <p:cond delay="0"/>
                                          </p:stCondLst>
                                        </p:cTn>
                                        <p:tgtEl>
                                          <p:spTgt spid="94"/>
                                        </p:tgtEl>
                                        <p:attrNameLst>
                                          <p:attrName>style.visibility</p:attrName>
                                        </p:attrNameLst>
                                      </p:cBhvr>
                                      <p:to>
                                        <p:strVal val="visible"/>
                                      </p:to>
                                    </p:set>
                                    <p:animEffect transition="in" filter="wipe(up)">
                                      <p:cBhvr>
                                        <p:cTn id="42" dur="500"/>
                                        <p:tgtEl>
                                          <p:spTgt spid="94"/>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1" fill="hold" nodeType="click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ipe(up)">
                                      <p:cBhvr>
                                        <p:cTn id="4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 grpId="0" animBg="1"/>
      <p:bldP spid="93" grpId="0" animBg="1"/>
      <p:bldP spid="9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5999" y="216000"/>
            <a:ext cx="5440263"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系统主要流程（申报无纸化）</a:t>
            </a:r>
            <a:endParaRPr lang="zh-CN" altLang="en-US" sz="2600" b="1" dirty="0">
              <a:solidFill>
                <a:srgbClr val="FFFF00"/>
              </a:solidFill>
              <a:effectLst>
                <a:outerShdw blurRad="38100" dist="38100" dir="2700000" algn="tl">
                  <a:srgbClr val="000000">
                    <a:alpha val="43137"/>
                  </a:srgbClr>
                </a:outerShdw>
              </a:effectLst>
            </a:endParaRPr>
          </a:p>
        </p:txBody>
      </p:sp>
      <p:sp>
        <p:nvSpPr>
          <p:cNvPr id="5120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pSp>
        <p:nvGrpSpPr>
          <p:cNvPr id="3" name="组合 2"/>
          <p:cNvGrpSpPr/>
          <p:nvPr/>
        </p:nvGrpSpPr>
        <p:grpSpPr>
          <a:xfrm>
            <a:off x="744538" y="2208464"/>
            <a:ext cx="7504112" cy="4011798"/>
            <a:chOff x="744538" y="2208464"/>
            <a:chExt cx="7504112" cy="4011798"/>
          </a:xfrm>
        </p:grpSpPr>
        <p:grpSp>
          <p:nvGrpSpPr>
            <p:cNvPr id="135" name="Group 18"/>
            <p:cNvGrpSpPr>
              <a:grpSpLocks/>
            </p:cNvGrpSpPr>
            <p:nvPr/>
          </p:nvGrpSpPr>
          <p:grpSpPr bwMode="auto">
            <a:xfrm>
              <a:off x="1096963" y="3381375"/>
              <a:ext cx="1041400" cy="1052513"/>
              <a:chOff x="691" y="2077"/>
              <a:chExt cx="656" cy="663"/>
            </a:xfrm>
          </p:grpSpPr>
          <p:pic>
            <p:nvPicPr>
              <p:cNvPr id="136" name="Picture 19" descr="circuler_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691" y="2077"/>
                <a:ext cx="656" cy="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7" name="Oval 20"/>
              <p:cNvSpPr>
                <a:spLocks noChangeArrowheads="1"/>
              </p:cNvSpPr>
              <p:nvPr/>
            </p:nvSpPr>
            <p:spPr bwMode="gray">
              <a:xfrm>
                <a:off x="691" y="2077"/>
                <a:ext cx="652" cy="663"/>
              </a:xfrm>
              <a:prstGeom prst="ellipse">
                <a:avLst/>
              </a:prstGeom>
              <a:gradFill rotWithShape="1">
                <a:gsLst>
                  <a:gs pos="0">
                    <a:srgbClr val="A8D02A"/>
                  </a:gs>
                  <a:gs pos="50000">
                    <a:srgbClr val="A8D02A">
                      <a:gamma/>
                      <a:tint val="22353"/>
                      <a:invGamma/>
                    </a:srgbClr>
                  </a:gs>
                  <a:gs pos="100000">
                    <a:srgbClr val="A8D02A"/>
                  </a:gs>
                </a:gsLst>
                <a:lin ang="5400000" scaled="1"/>
              </a:gradFill>
              <a:ln w="9525"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nvGrpSpPr>
              <p:cNvPr id="138" name="Group 21"/>
              <p:cNvGrpSpPr>
                <a:grpSpLocks/>
              </p:cNvGrpSpPr>
              <p:nvPr/>
            </p:nvGrpSpPr>
            <p:grpSpPr bwMode="auto">
              <a:xfrm>
                <a:off x="737" y="2609"/>
                <a:ext cx="575" cy="110"/>
                <a:chOff x="3704" y="1872"/>
                <a:chExt cx="827" cy="156"/>
              </a:xfrm>
            </p:grpSpPr>
            <p:grpSp>
              <p:nvGrpSpPr>
                <p:cNvPr id="139" name="Group 22"/>
                <p:cNvGrpSpPr>
                  <a:grpSpLocks/>
                </p:cNvGrpSpPr>
                <p:nvPr/>
              </p:nvGrpSpPr>
              <p:grpSpPr bwMode="auto">
                <a:xfrm rot="-1297425" flipH="1" flipV="1">
                  <a:off x="3850" y="1872"/>
                  <a:ext cx="681" cy="150"/>
                  <a:chOff x="1565" y="2568"/>
                  <a:chExt cx="1118" cy="279"/>
                </a:xfrm>
              </p:grpSpPr>
              <p:sp>
                <p:nvSpPr>
                  <p:cNvPr id="145" name="AutoShape 23"/>
                  <p:cNvSpPr>
                    <a:spLocks noChangeArrowheads="1"/>
                  </p:cNvSpPr>
                  <p:nvPr/>
                </p:nvSpPr>
                <p:spPr bwMode="gray">
                  <a:xfrm rot="5263130">
                    <a:off x="1859"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46" name="AutoShape 24"/>
                  <p:cNvSpPr>
                    <a:spLocks noChangeArrowheads="1"/>
                  </p:cNvSpPr>
                  <p:nvPr/>
                </p:nvSpPr>
                <p:spPr bwMode="gray">
                  <a:xfrm rot="6078281">
                    <a:off x="1995"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47" name="AutoShape 25"/>
                  <p:cNvSpPr>
                    <a:spLocks noChangeArrowheads="1"/>
                  </p:cNvSpPr>
                  <p:nvPr/>
                </p:nvSpPr>
                <p:spPr bwMode="gray">
                  <a:xfrm rot="6373927">
                    <a:off x="2071" y="229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48" name="AutoShape 26"/>
                  <p:cNvSpPr>
                    <a:spLocks noChangeArrowheads="1"/>
                  </p:cNvSpPr>
                  <p:nvPr/>
                </p:nvSpPr>
                <p:spPr bwMode="gray">
                  <a:xfrm rot="6906312">
                    <a:off x="2161" y="232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grpSp>
              <p:nvGrpSpPr>
                <p:cNvPr id="140" name="Group 27"/>
                <p:cNvGrpSpPr>
                  <a:grpSpLocks/>
                </p:cNvGrpSpPr>
                <p:nvPr/>
              </p:nvGrpSpPr>
              <p:grpSpPr bwMode="auto">
                <a:xfrm rot="56115" flipH="1" flipV="1">
                  <a:off x="3704" y="1878"/>
                  <a:ext cx="681" cy="150"/>
                  <a:chOff x="1565" y="2568"/>
                  <a:chExt cx="1118" cy="279"/>
                </a:xfrm>
              </p:grpSpPr>
              <p:sp>
                <p:nvSpPr>
                  <p:cNvPr id="141" name="AutoShape 28"/>
                  <p:cNvSpPr>
                    <a:spLocks noChangeArrowheads="1"/>
                  </p:cNvSpPr>
                  <p:nvPr/>
                </p:nvSpPr>
                <p:spPr bwMode="gray">
                  <a:xfrm rot="5263130">
                    <a:off x="1859"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42" name="AutoShape 29"/>
                  <p:cNvSpPr>
                    <a:spLocks noChangeArrowheads="1"/>
                  </p:cNvSpPr>
                  <p:nvPr/>
                </p:nvSpPr>
                <p:spPr bwMode="gray">
                  <a:xfrm rot="6078281">
                    <a:off x="1995"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43" name="AutoShape 30"/>
                  <p:cNvSpPr>
                    <a:spLocks noChangeArrowheads="1"/>
                  </p:cNvSpPr>
                  <p:nvPr/>
                </p:nvSpPr>
                <p:spPr bwMode="gray">
                  <a:xfrm rot="6373927">
                    <a:off x="2071" y="229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44" name="AutoShape 31"/>
                  <p:cNvSpPr>
                    <a:spLocks noChangeArrowheads="1"/>
                  </p:cNvSpPr>
                  <p:nvPr/>
                </p:nvSpPr>
                <p:spPr bwMode="gray">
                  <a:xfrm rot="6906312">
                    <a:off x="2161" y="232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grpSp>
        </p:grpSp>
        <p:grpSp>
          <p:nvGrpSpPr>
            <p:cNvPr id="149" name="Group 32"/>
            <p:cNvGrpSpPr>
              <a:grpSpLocks/>
            </p:cNvGrpSpPr>
            <p:nvPr/>
          </p:nvGrpSpPr>
          <p:grpSpPr bwMode="auto">
            <a:xfrm>
              <a:off x="3060700" y="3373438"/>
              <a:ext cx="1041400" cy="1052512"/>
              <a:chOff x="1928" y="2072"/>
              <a:chExt cx="656" cy="663"/>
            </a:xfrm>
          </p:grpSpPr>
          <p:pic>
            <p:nvPicPr>
              <p:cNvPr id="150" name="Picture 33" descr="circuler_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1928" y="2072"/>
                <a:ext cx="656" cy="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1" name="Oval 34"/>
              <p:cNvSpPr>
                <a:spLocks noChangeArrowheads="1"/>
              </p:cNvSpPr>
              <p:nvPr/>
            </p:nvSpPr>
            <p:spPr bwMode="gray">
              <a:xfrm>
                <a:off x="1928" y="2072"/>
                <a:ext cx="652" cy="663"/>
              </a:xfrm>
              <a:prstGeom prst="ellipse">
                <a:avLst/>
              </a:prstGeom>
              <a:gradFill rotWithShape="1">
                <a:gsLst>
                  <a:gs pos="0">
                    <a:srgbClr val="FFC319"/>
                  </a:gs>
                  <a:gs pos="50000">
                    <a:srgbClr val="FFC319">
                      <a:gamma/>
                      <a:tint val="22353"/>
                      <a:invGamma/>
                    </a:srgbClr>
                  </a:gs>
                  <a:gs pos="100000">
                    <a:srgbClr val="FFC319"/>
                  </a:gs>
                </a:gsLst>
                <a:lin ang="5400000" scaled="1"/>
              </a:gradFill>
              <a:ln w="9525"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nvGrpSpPr>
              <p:cNvPr id="152" name="Group 35"/>
              <p:cNvGrpSpPr>
                <a:grpSpLocks/>
              </p:cNvGrpSpPr>
              <p:nvPr/>
            </p:nvGrpSpPr>
            <p:grpSpPr bwMode="auto">
              <a:xfrm>
                <a:off x="1974" y="2604"/>
                <a:ext cx="575" cy="110"/>
                <a:chOff x="3704" y="1872"/>
                <a:chExt cx="827" cy="156"/>
              </a:xfrm>
            </p:grpSpPr>
            <p:grpSp>
              <p:nvGrpSpPr>
                <p:cNvPr id="153" name="Group 36"/>
                <p:cNvGrpSpPr>
                  <a:grpSpLocks/>
                </p:cNvGrpSpPr>
                <p:nvPr/>
              </p:nvGrpSpPr>
              <p:grpSpPr bwMode="auto">
                <a:xfrm rot="-1297425" flipH="1" flipV="1">
                  <a:off x="3850" y="1872"/>
                  <a:ext cx="681" cy="150"/>
                  <a:chOff x="1565" y="2568"/>
                  <a:chExt cx="1118" cy="279"/>
                </a:xfrm>
              </p:grpSpPr>
              <p:sp>
                <p:nvSpPr>
                  <p:cNvPr id="159" name="AutoShape 37"/>
                  <p:cNvSpPr>
                    <a:spLocks noChangeArrowheads="1"/>
                  </p:cNvSpPr>
                  <p:nvPr/>
                </p:nvSpPr>
                <p:spPr bwMode="gray">
                  <a:xfrm rot="5263130">
                    <a:off x="1859"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60" name="AutoShape 38"/>
                  <p:cNvSpPr>
                    <a:spLocks noChangeArrowheads="1"/>
                  </p:cNvSpPr>
                  <p:nvPr/>
                </p:nvSpPr>
                <p:spPr bwMode="gray">
                  <a:xfrm rot="6078281">
                    <a:off x="1995"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61" name="AutoShape 39"/>
                  <p:cNvSpPr>
                    <a:spLocks noChangeArrowheads="1"/>
                  </p:cNvSpPr>
                  <p:nvPr/>
                </p:nvSpPr>
                <p:spPr bwMode="gray">
                  <a:xfrm rot="6373927">
                    <a:off x="2071" y="229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62" name="AutoShape 40"/>
                  <p:cNvSpPr>
                    <a:spLocks noChangeArrowheads="1"/>
                  </p:cNvSpPr>
                  <p:nvPr/>
                </p:nvSpPr>
                <p:spPr bwMode="gray">
                  <a:xfrm rot="6906312">
                    <a:off x="2161" y="232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grpSp>
              <p:nvGrpSpPr>
                <p:cNvPr id="154" name="Group 41"/>
                <p:cNvGrpSpPr>
                  <a:grpSpLocks/>
                </p:cNvGrpSpPr>
                <p:nvPr/>
              </p:nvGrpSpPr>
              <p:grpSpPr bwMode="auto">
                <a:xfrm rot="56115" flipH="1" flipV="1">
                  <a:off x="3704" y="1878"/>
                  <a:ext cx="681" cy="150"/>
                  <a:chOff x="1565" y="2568"/>
                  <a:chExt cx="1118" cy="279"/>
                </a:xfrm>
              </p:grpSpPr>
              <p:sp>
                <p:nvSpPr>
                  <p:cNvPr id="155" name="AutoShape 42"/>
                  <p:cNvSpPr>
                    <a:spLocks noChangeArrowheads="1"/>
                  </p:cNvSpPr>
                  <p:nvPr/>
                </p:nvSpPr>
                <p:spPr bwMode="gray">
                  <a:xfrm rot="5263130">
                    <a:off x="1859"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56" name="AutoShape 43"/>
                  <p:cNvSpPr>
                    <a:spLocks noChangeArrowheads="1"/>
                  </p:cNvSpPr>
                  <p:nvPr/>
                </p:nvSpPr>
                <p:spPr bwMode="gray">
                  <a:xfrm rot="6078281">
                    <a:off x="1995"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57" name="AutoShape 44"/>
                  <p:cNvSpPr>
                    <a:spLocks noChangeArrowheads="1"/>
                  </p:cNvSpPr>
                  <p:nvPr/>
                </p:nvSpPr>
                <p:spPr bwMode="gray">
                  <a:xfrm rot="6373927">
                    <a:off x="2071" y="229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58" name="AutoShape 45"/>
                  <p:cNvSpPr>
                    <a:spLocks noChangeArrowheads="1"/>
                  </p:cNvSpPr>
                  <p:nvPr/>
                </p:nvSpPr>
                <p:spPr bwMode="gray">
                  <a:xfrm rot="6906312">
                    <a:off x="2161" y="232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grpSp>
        </p:grpSp>
        <p:grpSp>
          <p:nvGrpSpPr>
            <p:cNvPr id="163" name="Group 46"/>
            <p:cNvGrpSpPr>
              <a:grpSpLocks/>
            </p:cNvGrpSpPr>
            <p:nvPr/>
          </p:nvGrpSpPr>
          <p:grpSpPr bwMode="auto">
            <a:xfrm>
              <a:off x="4999038" y="3384550"/>
              <a:ext cx="1041400" cy="1050925"/>
              <a:chOff x="3149" y="2079"/>
              <a:chExt cx="656" cy="662"/>
            </a:xfrm>
          </p:grpSpPr>
          <p:pic>
            <p:nvPicPr>
              <p:cNvPr id="164" name="Picture 47" descr="circuler_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gray">
              <a:xfrm>
                <a:off x="3149" y="2079"/>
                <a:ext cx="656" cy="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5" name="Oval 48"/>
              <p:cNvSpPr>
                <a:spLocks noChangeArrowheads="1"/>
              </p:cNvSpPr>
              <p:nvPr/>
            </p:nvSpPr>
            <p:spPr bwMode="gray">
              <a:xfrm>
                <a:off x="3149" y="2079"/>
                <a:ext cx="652" cy="662"/>
              </a:xfrm>
              <a:prstGeom prst="ellipse">
                <a:avLst/>
              </a:prstGeom>
              <a:gradFill rotWithShape="1">
                <a:gsLst>
                  <a:gs pos="0">
                    <a:srgbClr val="5CB1FE"/>
                  </a:gs>
                  <a:gs pos="50000">
                    <a:srgbClr val="5CB1FE">
                      <a:gamma/>
                      <a:tint val="22353"/>
                      <a:invGamma/>
                    </a:srgbClr>
                  </a:gs>
                  <a:gs pos="100000">
                    <a:srgbClr val="5CB1FE"/>
                  </a:gs>
                </a:gsLst>
                <a:lin ang="5400000" scaled="1"/>
              </a:gradFill>
              <a:ln w="9525"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nvGrpSpPr>
              <p:cNvPr id="166" name="Group 49"/>
              <p:cNvGrpSpPr>
                <a:grpSpLocks/>
              </p:cNvGrpSpPr>
              <p:nvPr/>
            </p:nvGrpSpPr>
            <p:grpSpPr bwMode="auto">
              <a:xfrm>
                <a:off x="3195" y="2610"/>
                <a:ext cx="575" cy="111"/>
                <a:chOff x="3704" y="1872"/>
                <a:chExt cx="827" cy="156"/>
              </a:xfrm>
            </p:grpSpPr>
            <p:grpSp>
              <p:nvGrpSpPr>
                <p:cNvPr id="167" name="Group 50"/>
                <p:cNvGrpSpPr>
                  <a:grpSpLocks/>
                </p:cNvGrpSpPr>
                <p:nvPr/>
              </p:nvGrpSpPr>
              <p:grpSpPr bwMode="auto">
                <a:xfrm rot="-1297425" flipH="1" flipV="1">
                  <a:off x="3850" y="1872"/>
                  <a:ext cx="681" cy="150"/>
                  <a:chOff x="1565" y="2568"/>
                  <a:chExt cx="1118" cy="279"/>
                </a:xfrm>
              </p:grpSpPr>
              <p:sp>
                <p:nvSpPr>
                  <p:cNvPr id="173" name="AutoShape 51"/>
                  <p:cNvSpPr>
                    <a:spLocks noChangeArrowheads="1"/>
                  </p:cNvSpPr>
                  <p:nvPr/>
                </p:nvSpPr>
                <p:spPr bwMode="gray">
                  <a:xfrm rot="5263130">
                    <a:off x="1859"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74" name="AutoShape 52"/>
                  <p:cNvSpPr>
                    <a:spLocks noChangeArrowheads="1"/>
                  </p:cNvSpPr>
                  <p:nvPr/>
                </p:nvSpPr>
                <p:spPr bwMode="gray">
                  <a:xfrm rot="6078281">
                    <a:off x="1995"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75" name="AutoShape 53"/>
                  <p:cNvSpPr>
                    <a:spLocks noChangeArrowheads="1"/>
                  </p:cNvSpPr>
                  <p:nvPr/>
                </p:nvSpPr>
                <p:spPr bwMode="gray">
                  <a:xfrm rot="6373927">
                    <a:off x="2071" y="229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76" name="AutoShape 54"/>
                  <p:cNvSpPr>
                    <a:spLocks noChangeArrowheads="1"/>
                  </p:cNvSpPr>
                  <p:nvPr/>
                </p:nvSpPr>
                <p:spPr bwMode="gray">
                  <a:xfrm rot="6906312">
                    <a:off x="2161" y="232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grpSp>
              <p:nvGrpSpPr>
                <p:cNvPr id="168" name="Group 55"/>
                <p:cNvGrpSpPr>
                  <a:grpSpLocks/>
                </p:cNvGrpSpPr>
                <p:nvPr/>
              </p:nvGrpSpPr>
              <p:grpSpPr bwMode="auto">
                <a:xfrm rot="56115" flipH="1" flipV="1">
                  <a:off x="3704" y="1878"/>
                  <a:ext cx="681" cy="150"/>
                  <a:chOff x="1565" y="2568"/>
                  <a:chExt cx="1118" cy="279"/>
                </a:xfrm>
              </p:grpSpPr>
              <p:sp>
                <p:nvSpPr>
                  <p:cNvPr id="169" name="AutoShape 56"/>
                  <p:cNvSpPr>
                    <a:spLocks noChangeArrowheads="1"/>
                  </p:cNvSpPr>
                  <p:nvPr/>
                </p:nvSpPr>
                <p:spPr bwMode="gray">
                  <a:xfrm rot="5263130">
                    <a:off x="1859"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70" name="AutoShape 57"/>
                  <p:cNvSpPr>
                    <a:spLocks noChangeArrowheads="1"/>
                  </p:cNvSpPr>
                  <p:nvPr/>
                </p:nvSpPr>
                <p:spPr bwMode="gray">
                  <a:xfrm rot="6078281">
                    <a:off x="1995"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71" name="AutoShape 58"/>
                  <p:cNvSpPr>
                    <a:spLocks noChangeArrowheads="1"/>
                  </p:cNvSpPr>
                  <p:nvPr/>
                </p:nvSpPr>
                <p:spPr bwMode="gray">
                  <a:xfrm rot="6373927">
                    <a:off x="2071" y="229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72" name="AutoShape 59"/>
                  <p:cNvSpPr>
                    <a:spLocks noChangeArrowheads="1"/>
                  </p:cNvSpPr>
                  <p:nvPr/>
                </p:nvSpPr>
                <p:spPr bwMode="gray">
                  <a:xfrm rot="6906312">
                    <a:off x="2161" y="232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grpSp>
        </p:grpSp>
        <p:grpSp>
          <p:nvGrpSpPr>
            <p:cNvPr id="177" name="Group 60"/>
            <p:cNvGrpSpPr>
              <a:grpSpLocks/>
            </p:cNvGrpSpPr>
            <p:nvPr/>
          </p:nvGrpSpPr>
          <p:grpSpPr bwMode="auto">
            <a:xfrm>
              <a:off x="6961188" y="3376613"/>
              <a:ext cx="1041400" cy="1050925"/>
              <a:chOff x="4385" y="2074"/>
              <a:chExt cx="656" cy="662"/>
            </a:xfrm>
          </p:grpSpPr>
          <p:pic>
            <p:nvPicPr>
              <p:cNvPr id="178" name="Picture 61" descr="circuler_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gray">
              <a:xfrm>
                <a:off x="4385" y="2074"/>
                <a:ext cx="656" cy="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9" name="Oval 62"/>
              <p:cNvSpPr>
                <a:spLocks noChangeArrowheads="1"/>
              </p:cNvSpPr>
              <p:nvPr/>
            </p:nvSpPr>
            <p:spPr bwMode="gray">
              <a:xfrm>
                <a:off x="4385" y="2074"/>
                <a:ext cx="652" cy="662"/>
              </a:xfrm>
              <a:prstGeom prst="ellipse">
                <a:avLst/>
              </a:prstGeom>
              <a:gradFill rotWithShape="1">
                <a:gsLst>
                  <a:gs pos="0">
                    <a:srgbClr val="FF6161"/>
                  </a:gs>
                  <a:gs pos="50000">
                    <a:srgbClr val="FF6161">
                      <a:gamma/>
                      <a:tint val="22353"/>
                      <a:invGamma/>
                    </a:srgbClr>
                  </a:gs>
                  <a:gs pos="100000">
                    <a:srgbClr val="FF6161"/>
                  </a:gs>
                </a:gsLst>
                <a:lin ang="5400000" scaled="1"/>
              </a:gradFill>
              <a:ln w="9525"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nvGrpSpPr>
              <p:cNvPr id="180" name="Group 63"/>
              <p:cNvGrpSpPr>
                <a:grpSpLocks/>
              </p:cNvGrpSpPr>
              <p:nvPr/>
            </p:nvGrpSpPr>
            <p:grpSpPr bwMode="auto">
              <a:xfrm>
                <a:off x="4431" y="2605"/>
                <a:ext cx="575" cy="111"/>
                <a:chOff x="3704" y="1872"/>
                <a:chExt cx="827" cy="156"/>
              </a:xfrm>
            </p:grpSpPr>
            <p:grpSp>
              <p:nvGrpSpPr>
                <p:cNvPr id="181" name="Group 64"/>
                <p:cNvGrpSpPr>
                  <a:grpSpLocks/>
                </p:cNvGrpSpPr>
                <p:nvPr/>
              </p:nvGrpSpPr>
              <p:grpSpPr bwMode="auto">
                <a:xfrm rot="-1297425" flipH="1" flipV="1">
                  <a:off x="3850" y="1872"/>
                  <a:ext cx="681" cy="150"/>
                  <a:chOff x="1565" y="2568"/>
                  <a:chExt cx="1118" cy="279"/>
                </a:xfrm>
              </p:grpSpPr>
              <p:sp>
                <p:nvSpPr>
                  <p:cNvPr id="187" name="AutoShape 65"/>
                  <p:cNvSpPr>
                    <a:spLocks noChangeArrowheads="1"/>
                  </p:cNvSpPr>
                  <p:nvPr/>
                </p:nvSpPr>
                <p:spPr bwMode="gray">
                  <a:xfrm rot="5263130">
                    <a:off x="1859"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88" name="AutoShape 66"/>
                  <p:cNvSpPr>
                    <a:spLocks noChangeArrowheads="1"/>
                  </p:cNvSpPr>
                  <p:nvPr/>
                </p:nvSpPr>
                <p:spPr bwMode="gray">
                  <a:xfrm rot="6078281">
                    <a:off x="1995"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89" name="AutoShape 67"/>
                  <p:cNvSpPr>
                    <a:spLocks noChangeArrowheads="1"/>
                  </p:cNvSpPr>
                  <p:nvPr/>
                </p:nvSpPr>
                <p:spPr bwMode="gray">
                  <a:xfrm rot="6373927">
                    <a:off x="2071" y="229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90" name="AutoShape 68"/>
                  <p:cNvSpPr>
                    <a:spLocks noChangeArrowheads="1"/>
                  </p:cNvSpPr>
                  <p:nvPr/>
                </p:nvSpPr>
                <p:spPr bwMode="gray">
                  <a:xfrm rot="6906312">
                    <a:off x="2161" y="232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grpSp>
              <p:nvGrpSpPr>
                <p:cNvPr id="182" name="Group 69"/>
                <p:cNvGrpSpPr>
                  <a:grpSpLocks/>
                </p:cNvGrpSpPr>
                <p:nvPr/>
              </p:nvGrpSpPr>
              <p:grpSpPr bwMode="auto">
                <a:xfrm rot="56115" flipH="1" flipV="1">
                  <a:off x="3704" y="1878"/>
                  <a:ext cx="681" cy="150"/>
                  <a:chOff x="1565" y="2568"/>
                  <a:chExt cx="1118" cy="279"/>
                </a:xfrm>
              </p:grpSpPr>
              <p:sp>
                <p:nvSpPr>
                  <p:cNvPr id="183" name="AutoShape 70"/>
                  <p:cNvSpPr>
                    <a:spLocks noChangeArrowheads="1"/>
                  </p:cNvSpPr>
                  <p:nvPr/>
                </p:nvSpPr>
                <p:spPr bwMode="gray">
                  <a:xfrm rot="5263130">
                    <a:off x="1859"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84" name="AutoShape 71"/>
                  <p:cNvSpPr>
                    <a:spLocks noChangeArrowheads="1"/>
                  </p:cNvSpPr>
                  <p:nvPr/>
                </p:nvSpPr>
                <p:spPr bwMode="gray">
                  <a:xfrm rot="6078281">
                    <a:off x="1995"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85" name="AutoShape 72"/>
                  <p:cNvSpPr>
                    <a:spLocks noChangeArrowheads="1"/>
                  </p:cNvSpPr>
                  <p:nvPr/>
                </p:nvSpPr>
                <p:spPr bwMode="gray">
                  <a:xfrm rot="6373927">
                    <a:off x="2071" y="229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86" name="AutoShape 73"/>
                  <p:cNvSpPr>
                    <a:spLocks noChangeArrowheads="1"/>
                  </p:cNvSpPr>
                  <p:nvPr/>
                </p:nvSpPr>
                <p:spPr bwMode="gray">
                  <a:xfrm rot="6906312">
                    <a:off x="2161" y="232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grpSp>
        </p:grpSp>
        <p:sp>
          <p:nvSpPr>
            <p:cNvPr id="191" name="Line 74"/>
            <p:cNvSpPr>
              <a:spLocks noChangeShapeType="1"/>
            </p:cNvSpPr>
            <p:nvPr/>
          </p:nvSpPr>
          <p:spPr bwMode="gray">
            <a:xfrm>
              <a:off x="1612900" y="4529138"/>
              <a:ext cx="0" cy="33496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92" name="Line 75"/>
            <p:cNvSpPr>
              <a:spLocks noChangeShapeType="1"/>
            </p:cNvSpPr>
            <p:nvPr/>
          </p:nvSpPr>
          <p:spPr bwMode="gray">
            <a:xfrm flipH="1">
              <a:off x="857250" y="4873625"/>
              <a:ext cx="1495425" cy="0"/>
            </a:xfrm>
            <a:prstGeom prst="line">
              <a:avLst/>
            </a:prstGeom>
            <a:noFill/>
            <a:ln w="19050">
              <a:solidFill>
                <a:srgbClr val="000000"/>
              </a:solidFill>
              <a:prstDash val="sysDot"/>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93" name="Text Box 76"/>
            <p:cNvSpPr txBox="1">
              <a:spLocks noChangeArrowheads="1"/>
            </p:cNvSpPr>
            <p:nvPr/>
          </p:nvSpPr>
          <p:spPr bwMode="gray">
            <a:xfrm>
              <a:off x="744538" y="4927600"/>
              <a:ext cx="1701800" cy="1068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a:lnSpc>
                  <a:spcPct val="130000"/>
                </a:lnSpc>
                <a:buClr>
                  <a:srgbClr val="A8D02A"/>
                </a:buClr>
                <a:buFont typeface="Wingdings" pitchFamily="2" charset="2"/>
                <a:buChar char="§"/>
              </a:pPr>
              <a:r>
                <a:rPr lang="zh-CN" altLang="en-US" sz="1400" dirty="0" smtClean="0">
                  <a:solidFill>
                    <a:srgbClr val="333333"/>
                  </a:solidFill>
                  <a:latin typeface="微软雅黑" panose="020B0503020204020204" pitchFamily="34" charset="-122"/>
                  <a:ea typeface="微软雅黑" panose="020B0503020204020204" pitchFamily="34" charset="-122"/>
                </a:rPr>
                <a:t>  </a:t>
              </a:r>
              <a:r>
                <a:rPr lang="zh-CN" altLang="en-US" sz="1200" dirty="0" smtClean="0">
                  <a:solidFill>
                    <a:srgbClr val="333333"/>
                  </a:solidFill>
                  <a:latin typeface="微软雅黑" panose="020B0503020204020204" pitchFamily="34" charset="-122"/>
                  <a:ea typeface="微软雅黑" panose="020B0503020204020204" pitchFamily="34" charset="-122"/>
                </a:rPr>
                <a:t>组织</a:t>
              </a:r>
              <a:r>
                <a:rPr lang="zh-CN" altLang="en-US" sz="1200" dirty="0">
                  <a:solidFill>
                    <a:srgbClr val="333333"/>
                  </a:solidFill>
                  <a:latin typeface="微软雅黑" panose="020B0503020204020204" pitchFamily="34" charset="-122"/>
                  <a:ea typeface="微软雅黑" panose="020B0503020204020204" pitchFamily="34" charset="-122"/>
                </a:rPr>
                <a:t>机构代码</a:t>
              </a:r>
              <a:endParaRPr kumimoji="0" lang="en-US" altLang="zh-CN" sz="1200" b="0" i="0" u="none" strike="noStrike" kern="0" cap="none" spc="0" normalizeH="0" baseline="0" noProof="0" dirty="0" smtClean="0">
                <a:ln>
                  <a:noFill/>
                </a:ln>
                <a:solidFill>
                  <a:srgbClr val="000000"/>
                </a:solidFill>
                <a:effectLst/>
                <a:uLnTx/>
                <a:uFillTx/>
              </a:endParaRPr>
            </a:p>
            <a:p>
              <a:pPr lvl="0">
                <a:lnSpc>
                  <a:spcPct val="130000"/>
                </a:lnSpc>
                <a:buClr>
                  <a:srgbClr val="A8D02A"/>
                </a:buClr>
                <a:buFont typeface="Wingdings" pitchFamily="2" charset="2"/>
                <a:buChar char="§"/>
              </a:pPr>
              <a:r>
                <a:rPr lang="zh-CN" altLang="en-US" sz="1200" dirty="0" smtClean="0">
                  <a:solidFill>
                    <a:srgbClr val="333333"/>
                  </a:solidFill>
                  <a:latin typeface="微软雅黑" panose="020B0503020204020204" pitchFamily="34" charset="-122"/>
                  <a:ea typeface="微软雅黑" panose="020B0503020204020204" pitchFamily="34" charset="-122"/>
                </a:rPr>
                <a:t>  税务</a:t>
              </a:r>
              <a:r>
                <a:rPr lang="zh-CN" altLang="en-US" sz="1200" dirty="0">
                  <a:solidFill>
                    <a:srgbClr val="333333"/>
                  </a:solidFill>
                  <a:latin typeface="微软雅黑" panose="020B0503020204020204" pitchFamily="34" charset="-122"/>
                  <a:ea typeface="微软雅黑" panose="020B0503020204020204" pitchFamily="34" charset="-122"/>
                </a:rPr>
                <a:t>登记证</a:t>
              </a:r>
              <a:endParaRPr kumimoji="0" lang="en-US" altLang="zh-CN" sz="1200" b="0" i="0" u="none" strike="noStrike" kern="0" cap="none" spc="0" normalizeH="0" baseline="0" noProof="0" dirty="0" smtClean="0">
                <a:ln>
                  <a:noFill/>
                </a:ln>
                <a:solidFill>
                  <a:srgbClr val="000000"/>
                </a:solidFill>
                <a:effectLst/>
                <a:uLnTx/>
                <a:uFillTx/>
              </a:endParaRPr>
            </a:p>
            <a:p>
              <a:pPr lvl="0">
                <a:lnSpc>
                  <a:spcPct val="130000"/>
                </a:lnSpc>
                <a:buClr>
                  <a:srgbClr val="A8D02A"/>
                </a:buClr>
                <a:buFont typeface="Wingdings" pitchFamily="2" charset="2"/>
                <a:buChar char="§"/>
              </a:pPr>
              <a:r>
                <a:rPr lang="zh-CN" altLang="en-US" sz="1200" dirty="0" smtClean="0">
                  <a:solidFill>
                    <a:srgbClr val="333333"/>
                  </a:solidFill>
                  <a:latin typeface="微软雅黑" panose="020B0503020204020204" pitchFamily="34" charset="-122"/>
                  <a:ea typeface="微软雅黑" panose="020B0503020204020204" pitchFamily="34" charset="-122"/>
                </a:rPr>
                <a:t>  营业执照</a:t>
              </a:r>
              <a:endParaRPr kumimoji="0" lang="en-US" altLang="zh-CN" sz="1200" b="0" i="0" u="none" strike="noStrike" kern="0" cap="none" spc="0" normalizeH="0" baseline="0" noProof="0" dirty="0" smtClean="0">
                <a:ln>
                  <a:noFill/>
                </a:ln>
                <a:solidFill>
                  <a:srgbClr val="000000"/>
                </a:solidFill>
                <a:effectLst/>
                <a:uLnTx/>
                <a:uFillTx/>
              </a:endParaRPr>
            </a:p>
            <a:p>
              <a:pPr lvl="0">
                <a:lnSpc>
                  <a:spcPct val="130000"/>
                </a:lnSpc>
                <a:buClr>
                  <a:srgbClr val="A8D02A"/>
                </a:buClr>
                <a:buFont typeface="Wingdings" pitchFamily="2" charset="2"/>
                <a:buChar char="§"/>
              </a:pPr>
              <a:r>
                <a:rPr lang="zh-CN" altLang="en-US" sz="1200" dirty="0" smtClean="0">
                  <a:solidFill>
                    <a:srgbClr val="333333"/>
                  </a:solidFill>
                  <a:latin typeface="微软雅黑" panose="020B0503020204020204" pitchFamily="34" charset="-122"/>
                  <a:ea typeface="微软雅黑" panose="020B0503020204020204" pitchFamily="34" charset="-122"/>
                </a:rPr>
                <a:t>  承诺</a:t>
              </a:r>
              <a:r>
                <a:rPr lang="zh-CN" altLang="en-US" sz="1200" dirty="0">
                  <a:solidFill>
                    <a:srgbClr val="333333"/>
                  </a:solidFill>
                  <a:latin typeface="微软雅黑" panose="020B0503020204020204" pitchFamily="34" charset="-122"/>
                  <a:ea typeface="微软雅黑" panose="020B0503020204020204" pitchFamily="34" charset="-122"/>
                </a:rPr>
                <a:t>书</a:t>
              </a:r>
              <a:endParaRPr kumimoji="0" lang="en-US" altLang="zh-CN" sz="1200" b="0" i="0" u="none" strike="noStrike" kern="0" cap="none" spc="0" normalizeH="0" baseline="0" noProof="0" dirty="0" smtClean="0">
                <a:ln>
                  <a:noFill/>
                </a:ln>
                <a:solidFill>
                  <a:srgbClr val="000000"/>
                </a:solidFill>
                <a:effectLst/>
                <a:uLnTx/>
                <a:uFillTx/>
              </a:endParaRPr>
            </a:p>
          </p:txBody>
        </p:sp>
        <p:sp>
          <p:nvSpPr>
            <p:cNvPr id="194" name="Text Box 77"/>
            <p:cNvSpPr txBox="1">
              <a:spLocks noChangeArrowheads="1"/>
            </p:cNvSpPr>
            <p:nvPr/>
          </p:nvSpPr>
          <p:spPr bwMode="gray">
            <a:xfrm>
              <a:off x="1093788" y="3600450"/>
              <a:ext cx="104457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20650" indent="-120650"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120650" marR="0" lvl="0" indent="-120650" defTabSz="914400" eaLnBrk="1" fontAlgn="auto" latinLnBrk="0" hangingPunct="1">
                <a:lnSpc>
                  <a:spcPct val="100000"/>
                </a:lnSpc>
                <a:spcBef>
                  <a:spcPct val="50000"/>
                </a:spcBef>
                <a:spcAft>
                  <a:spcPts val="0"/>
                </a:spcAft>
                <a:buClrTx/>
                <a:buSzTx/>
                <a:buFontTx/>
                <a:buNone/>
                <a:tabLst/>
                <a:defRPr/>
              </a:pPr>
              <a:r>
                <a:rPr lang="zh-CN" altLang="en-US" sz="1600" b="1" kern="0" dirty="0" smtClean="0">
                  <a:solidFill>
                    <a:srgbClr val="1C1C1C"/>
                  </a:solidFill>
                  <a:latin typeface="微软雅黑" panose="020B0503020204020204" pitchFamily="34" charset="-122"/>
                  <a:ea typeface="微软雅黑" panose="020B0503020204020204" pitchFamily="34" charset="-122"/>
                </a:rPr>
                <a:t>企业无</a:t>
              </a:r>
              <a:r>
                <a:rPr lang="zh-CN" altLang="en-US" sz="1600" b="1" kern="0" dirty="0">
                  <a:solidFill>
                    <a:srgbClr val="1C1C1C"/>
                  </a:solidFill>
                  <a:latin typeface="微软雅黑" panose="020B0503020204020204" pitchFamily="34" charset="-122"/>
                  <a:ea typeface="微软雅黑" panose="020B0503020204020204" pitchFamily="34" charset="-122"/>
                </a:rPr>
                <a:t>纸</a:t>
              </a:r>
              <a:r>
                <a:rPr lang="zh-CN" altLang="en-US" sz="1600" b="1" kern="0" dirty="0" smtClean="0">
                  <a:solidFill>
                    <a:srgbClr val="1C1C1C"/>
                  </a:solidFill>
                  <a:latin typeface="微软雅黑" panose="020B0503020204020204" pitchFamily="34" charset="-122"/>
                  <a:ea typeface="微软雅黑" panose="020B0503020204020204" pitchFamily="34" charset="-122"/>
                </a:rPr>
                <a:t>化申请</a:t>
              </a:r>
              <a:endParaRPr kumimoji="0" lang="en-US" altLang="zh-CN" sz="1600" b="1" i="0" u="none" strike="noStrike" kern="0" cap="none" spc="0" normalizeH="0" baseline="0" noProof="0" dirty="0" smtClean="0">
                <a:ln>
                  <a:noFill/>
                </a:ln>
                <a:solidFill>
                  <a:srgbClr val="1C1C1C"/>
                </a:solidFill>
                <a:effectLst/>
                <a:uLnTx/>
                <a:uFillTx/>
                <a:latin typeface="微软雅黑" panose="020B0503020204020204" pitchFamily="34" charset="-122"/>
                <a:ea typeface="微软雅黑" panose="020B0503020204020204" pitchFamily="34" charset="-122"/>
              </a:endParaRPr>
            </a:p>
          </p:txBody>
        </p:sp>
        <p:sp>
          <p:nvSpPr>
            <p:cNvPr id="195" name="Text Box 78"/>
            <p:cNvSpPr txBox="1">
              <a:spLocks noChangeArrowheads="1"/>
            </p:cNvSpPr>
            <p:nvPr/>
          </p:nvSpPr>
          <p:spPr bwMode="gray">
            <a:xfrm>
              <a:off x="3049588" y="3600450"/>
              <a:ext cx="104457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20650" indent="-120650"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120650" marR="0" lvl="0" indent="-120650" algn="ctr" defTabSz="914400" eaLnBrk="1" fontAlgn="auto" latinLnBrk="0" hangingPunct="1">
                <a:lnSpc>
                  <a:spcPct val="100000"/>
                </a:lnSpc>
                <a:spcBef>
                  <a:spcPct val="50000"/>
                </a:spcBef>
                <a:spcAft>
                  <a:spcPts val="0"/>
                </a:spcAft>
                <a:buClrTx/>
                <a:buSzTx/>
                <a:buFontTx/>
                <a:buNone/>
                <a:tabLst/>
                <a:defRPr/>
              </a:pPr>
              <a:r>
                <a:rPr lang="zh-CN" altLang="en-US" sz="1600" b="1" kern="0" dirty="0">
                  <a:solidFill>
                    <a:srgbClr val="1C1C1C"/>
                  </a:solidFill>
                  <a:latin typeface="微软雅黑" panose="020B0503020204020204" pitchFamily="34" charset="-122"/>
                  <a:ea typeface="微软雅黑" panose="020B0503020204020204" pitchFamily="34" charset="-122"/>
                </a:rPr>
                <a:t>局</a:t>
              </a:r>
              <a:r>
                <a:rPr lang="zh-CN" altLang="en-US" sz="1600" b="1" kern="0" dirty="0" smtClean="0">
                  <a:solidFill>
                    <a:srgbClr val="1C1C1C"/>
                  </a:solidFill>
                  <a:latin typeface="微软雅黑" panose="020B0503020204020204" pitchFamily="34" charset="-122"/>
                  <a:ea typeface="微软雅黑" panose="020B0503020204020204" pitchFamily="34" charset="-122"/>
                </a:rPr>
                <a:t>端</a:t>
              </a:r>
              <a:endParaRPr lang="en-US" altLang="zh-CN" sz="1600" b="1" kern="0" dirty="0" smtClean="0">
                <a:solidFill>
                  <a:srgbClr val="1C1C1C"/>
                </a:solidFill>
                <a:latin typeface="微软雅黑" panose="020B0503020204020204" pitchFamily="34" charset="-122"/>
                <a:ea typeface="微软雅黑" panose="020B0503020204020204" pitchFamily="34" charset="-122"/>
              </a:endParaRPr>
            </a:p>
            <a:p>
              <a:pPr marL="120650" marR="0" lvl="0" indent="-120650" algn="ctr" defTabSz="914400" eaLnBrk="1" fontAlgn="auto" latinLnBrk="0" hangingPunct="1">
                <a:lnSpc>
                  <a:spcPct val="100000"/>
                </a:lnSpc>
                <a:spcBef>
                  <a:spcPct val="50000"/>
                </a:spcBef>
                <a:spcAft>
                  <a:spcPts val="0"/>
                </a:spcAft>
                <a:buClrTx/>
                <a:buSzTx/>
                <a:buFontTx/>
                <a:buNone/>
                <a:tabLst/>
                <a:defRPr/>
              </a:pPr>
              <a:r>
                <a:rPr lang="zh-CN" altLang="en-US" sz="1600" b="1" kern="0" dirty="0" smtClean="0">
                  <a:solidFill>
                    <a:srgbClr val="1C1C1C"/>
                  </a:solidFill>
                  <a:latin typeface="微软雅黑" panose="020B0503020204020204" pitchFamily="34" charset="-122"/>
                  <a:ea typeface="微软雅黑" panose="020B0503020204020204" pitchFamily="34" charset="-122"/>
                </a:rPr>
                <a:t>审批</a:t>
              </a:r>
              <a:endParaRPr kumimoji="0" lang="en-US" altLang="zh-CN" sz="1600" b="1" i="0" u="none" strike="noStrike" kern="0" cap="none" spc="0" normalizeH="0" baseline="0" noProof="0" dirty="0" smtClean="0">
                <a:ln>
                  <a:noFill/>
                </a:ln>
                <a:solidFill>
                  <a:srgbClr val="1C1C1C"/>
                </a:solidFill>
                <a:effectLst/>
                <a:uLnTx/>
                <a:uFillTx/>
                <a:latin typeface="微软雅黑" panose="020B0503020204020204" pitchFamily="34" charset="-122"/>
                <a:ea typeface="微软雅黑" panose="020B0503020204020204" pitchFamily="34" charset="-122"/>
              </a:endParaRPr>
            </a:p>
          </p:txBody>
        </p:sp>
        <p:sp>
          <p:nvSpPr>
            <p:cNvPr id="196" name="Text Box 79"/>
            <p:cNvSpPr txBox="1">
              <a:spLocks noChangeArrowheads="1"/>
            </p:cNvSpPr>
            <p:nvPr/>
          </p:nvSpPr>
          <p:spPr bwMode="gray">
            <a:xfrm>
              <a:off x="4997450" y="3600450"/>
              <a:ext cx="104457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20650" indent="-120650"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120650" marR="0" lvl="0" indent="-120650" defTabSz="914400" eaLnBrk="1" fontAlgn="auto" latinLnBrk="0" hangingPunct="1">
                <a:lnSpc>
                  <a:spcPct val="100000"/>
                </a:lnSpc>
                <a:spcBef>
                  <a:spcPct val="50000"/>
                </a:spcBef>
                <a:spcAft>
                  <a:spcPts val="0"/>
                </a:spcAft>
                <a:buClrTx/>
                <a:buSzTx/>
                <a:buFontTx/>
                <a:buNone/>
                <a:tabLst/>
                <a:defRPr/>
              </a:pPr>
              <a:r>
                <a:rPr lang="zh-CN" altLang="en-US" sz="1600" b="1" kern="0" dirty="0" smtClean="0">
                  <a:solidFill>
                    <a:srgbClr val="1C1C1C"/>
                  </a:solidFill>
                  <a:latin typeface="微软雅黑" panose="020B0503020204020204" pitchFamily="34" charset="-122"/>
                  <a:ea typeface="微软雅黑" panose="020B0503020204020204" pitchFamily="34" charset="-122"/>
                </a:rPr>
                <a:t>企业无纸化提交</a:t>
              </a:r>
              <a:endParaRPr kumimoji="0" lang="en-US" altLang="zh-CN" sz="1600" b="1" i="0" u="none" strike="noStrike" kern="0" cap="none" spc="0" normalizeH="0" baseline="0" noProof="0" dirty="0" smtClean="0">
                <a:ln>
                  <a:noFill/>
                </a:ln>
                <a:solidFill>
                  <a:srgbClr val="1C1C1C"/>
                </a:solidFill>
                <a:effectLst/>
                <a:uLnTx/>
                <a:uFillTx/>
                <a:latin typeface="微软雅黑" panose="020B0503020204020204" pitchFamily="34" charset="-122"/>
                <a:ea typeface="微软雅黑" panose="020B0503020204020204" pitchFamily="34" charset="-122"/>
              </a:endParaRPr>
            </a:p>
          </p:txBody>
        </p:sp>
        <p:sp>
          <p:nvSpPr>
            <p:cNvPr id="197" name="Text Box 80"/>
            <p:cNvSpPr txBox="1">
              <a:spLocks noChangeArrowheads="1"/>
            </p:cNvSpPr>
            <p:nvPr/>
          </p:nvSpPr>
          <p:spPr bwMode="gray">
            <a:xfrm>
              <a:off x="6945313" y="3600450"/>
              <a:ext cx="104457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20650" indent="-120650"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120650" marR="0" lvl="0" indent="-120650" algn="ctr" defTabSz="914400" eaLnBrk="1" fontAlgn="auto" latinLnBrk="0" hangingPunct="1">
                <a:lnSpc>
                  <a:spcPct val="100000"/>
                </a:lnSpc>
                <a:spcBef>
                  <a:spcPct val="50000"/>
                </a:spcBef>
                <a:spcAft>
                  <a:spcPts val="0"/>
                </a:spcAft>
                <a:buClrTx/>
                <a:buSzTx/>
                <a:buFontTx/>
                <a:buNone/>
                <a:tabLst/>
                <a:defRPr/>
              </a:pPr>
              <a:r>
                <a:rPr lang="zh-CN" altLang="en-US" sz="1600" b="1" kern="0" dirty="0">
                  <a:solidFill>
                    <a:srgbClr val="1C1C1C"/>
                  </a:solidFill>
                  <a:latin typeface="微软雅黑" panose="020B0503020204020204" pitchFamily="34" charset="-122"/>
                  <a:ea typeface="微软雅黑" panose="020B0503020204020204" pitchFamily="34" charset="-122"/>
                </a:rPr>
                <a:t>局</a:t>
              </a:r>
              <a:r>
                <a:rPr lang="zh-CN" altLang="en-US" sz="1600" b="1" kern="0" dirty="0" smtClean="0">
                  <a:solidFill>
                    <a:srgbClr val="1C1C1C"/>
                  </a:solidFill>
                  <a:latin typeface="微软雅黑" panose="020B0503020204020204" pitchFamily="34" charset="-122"/>
                  <a:ea typeface="微软雅黑" panose="020B0503020204020204" pitchFamily="34" charset="-122"/>
                </a:rPr>
                <a:t>端查阅审批</a:t>
              </a:r>
              <a:endParaRPr kumimoji="0" lang="en-US" altLang="zh-CN" sz="1600" b="1" i="0" u="none" strike="noStrike" kern="0" cap="none" spc="0" normalizeH="0" baseline="0" noProof="0" dirty="0" smtClean="0">
                <a:ln>
                  <a:noFill/>
                </a:ln>
                <a:solidFill>
                  <a:srgbClr val="1C1C1C"/>
                </a:solidFill>
                <a:effectLst/>
                <a:uLnTx/>
                <a:uFillTx/>
                <a:latin typeface="微软雅黑" panose="020B0503020204020204" pitchFamily="34" charset="-122"/>
                <a:ea typeface="微软雅黑" panose="020B0503020204020204" pitchFamily="34" charset="-122"/>
              </a:endParaRPr>
            </a:p>
          </p:txBody>
        </p:sp>
        <p:sp>
          <p:nvSpPr>
            <p:cNvPr id="198" name="Line 81"/>
            <p:cNvSpPr>
              <a:spLocks noChangeShapeType="1"/>
            </p:cNvSpPr>
            <p:nvPr/>
          </p:nvSpPr>
          <p:spPr bwMode="gray">
            <a:xfrm>
              <a:off x="7480300" y="2954338"/>
              <a:ext cx="0" cy="33496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99" name="Line 82"/>
            <p:cNvSpPr>
              <a:spLocks noChangeShapeType="1"/>
            </p:cNvSpPr>
            <p:nvPr/>
          </p:nvSpPr>
          <p:spPr bwMode="gray">
            <a:xfrm flipH="1">
              <a:off x="6616700" y="2952750"/>
              <a:ext cx="1631950" cy="0"/>
            </a:xfrm>
            <a:prstGeom prst="line">
              <a:avLst/>
            </a:prstGeom>
            <a:noFill/>
            <a:ln w="19050">
              <a:solidFill>
                <a:srgbClr val="000000"/>
              </a:solidFill>
              <a:prstDash val="sysDot"/>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00" name="Text Box 83"/>
            <p:cNvSpPr txBox="1">
              <a:spLocks noChangeArrowheads="1"/>
            </p:cNvSpPr>
            <p:nvPr/>
          </p:nvSpPr>
          <p:spPr bwMode="gray">
            <a:xfrm>
              <a:off x="6516216" y="2272458"/>
              <a:ext cx="1701800" cy="61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defTabSz="914400" eaLnBrk="0" fontAlgn="auto" latinLnBrk="0" hangingPunct="0">
                <a:lnSpc>
                  <a:spcPct val="130000"/>
                </a:lnSpc>
                <a:spcBef>
                  <a:spcPts val="0"/>
                </a:spcBef>
                <a:spcAft>
                  <a:spcPts val="0"/>
                </a:spcAft>
                <a:buClr>
                  <a:srgbClr val="FF6161"/>
                </a:buClr>
                <a:buSzTx/>
                <a:buFont typeface="Wingdings" pitchFamily="2" charset="2"/>
                <a:buChar char="§"/>
                <a:tabLst/>
                <a:defRPr/>
              </a:pPr>
              <a:r>
                <a:rPr kumimoji="0" lang="zh-CN" altLang="en-US" sz="1400" b="0"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rPr>
                <a:t> </a:t>
              </a:r>
              <a:r>
                <a:rPr kumimoji="0" lang="zh-CN" altLang="en-US" sz="1200" b="0"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rPr>
                <a:t>异常数据下发预警</a:t>
              </a:r>
              <a:endParaRPr kumimoji="0" lang="en-US" altLang="zh-CN" sz="1200" b="0"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endParaRPr>
            </a:p>
            <a:p>
              <a:pPr marL="0" marR="0" lvl="0" indent="0" defTabSz="914400" eaLnBrk="0" fontAlgn="auto" latinLnBrk="0" hangingPunct="0">
                <a:lnSpc>
                  <a:spcPct val="130000"/>
                </a:lnSpc>
                <a:spcBef>
                  <a:spcPts val="0"/>
                </a:spcBef>
                <a:spcAft>
                  <a:spcPts val="0"/>
                </a:spcAft>
                <a:buClr>
                  <a:srgbClr val="FF6161"/>
                </a:buClr>
                <a:buSzTx/>
                <a:buFont typeface="Wingdings" pitchFamily="2" charset="2"/>
                <a:buChar char="§"/>
                <a:tabLst/>
                <a:defRPr/>
              </a:pPr>
              <a:r>
                <a:rPr kumimoji="0" lang="en-US" altLang="zh-CN" sz="1200" b="0"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rPr>
                <a:t>  </a:t>
              </a:r>
              <a:r>
                <a:rPr kumimoji="0" lang="zh-CN" altLang="en-US" sz="1200" b="0"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rPr>
                <a:t>查阅无纸化数据</a:t>
              </a:r>
              <a:endParaRPr kumimoji="0" lang="en-US" altLang="zh-CN" sz="1200" b="0"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201" name="Line 84"/>
            <p:cNvSpPr>
              <a:spLocks noChangeShapeType="1"/>
            </p:cNvSpPr>
            <p:nvPr/>
          </p:nvSpPr>
          <p:spPr bwMode="gray">
            <a:xfrm>
              <a:off x="3581400" y="2954338"/>
              <a:ext cx="0" cy="33496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02" name="Line 85"/>
            <p:cNvSpPr>
              <a:spLocks noChangeShapeType="1"/>
            </p:cNvSpPr>
            <p:nvPr/>
          </p:nvSpPr>
          <p:spPr bwMode="gray">
            <a:xfrm flipH="1">
              <a:off x="2657475" y="2952750"/>
              <a:ext cx="1771650" cy="0"/>
            </a:xfrm>
            <a:prstGeom prst="line">
              <a:avLst/>
            </a:prstGeom>
            <a:noFill/>
            <a:ln w="19050">
              <a:solidFill>
                <a:srgbClr val="000000"/>
              </a:solidFill>
              <a:prstDash val="sysDot"/>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03" name="Text Box 86"/>
            <p:cNvSpPr txBox="1">
              <a:spLocks noChangeArrowheads="1"/>
            </p:cNvSpPr>
            <p:nvPr/>
          </p:nvSpPr>
          <p:spPr bwMode="gray">
            <a:xfrm>
              <a:off x="2586484" y="2208464"/>
              <a:ext cx="1841500" cy="572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a:lnSpc>
                  <a:spcPct val="130000"/>
                </a:lnSpc>
                <a:buClr>
                  <a:srgbClr val="FFC319"/>
                </a:buClr>
                <a:buFont typeface="Wingdings" pitchFamily="2" charset="2"/>
                <a:buChar char="§"/>
              </a:pPr>
              <a:r>
                <a:rPr lang="zh-CN" altLang="en-US" sz="1200" dirty="0" smtClean="0">
                  <a:solidFill>
                    <a:srgbClr val="333333"/>
                  </a:solidFill>
                  <a:latin typeface="微软雅黑" panose="020B0503020204020204" pitchFamily="34" charset="-122"/>
                  <a:ea typeface="微软雅黑" panose="020B0503020204020204" pitchFamily="34" charset="-122"/>
                </a:rPr>
                <a:t>  符合</a:t>
              </a:r>
              <a:r>
                <a:rPr lang="zh-CN" altLang="en-US" sz="1200" dirty="0">
                  <a:solidFill>
                    <a:srgbClr val="333333"/>
                  </a:solidFill>
                  <a:latin typeface="微软雅黑" panose="020B0503020204020204" pitchFamily="34" charset="-122"/>
                  <a:ea typeface="微软雅黑" panose="020B0503020204020204" pitchFamily="34" charset="-122"/>
                </a:rPr>
                <a:t>条件的审批通过</a:t>
              </a:r>
              <a:endParaRPr kumimoji="0" lang="en-US" altLang="zh-CN" sz="1200" b="0" i="0" u="none" strike="noStrike" kern="0" cap="none" spc="0" normalizeH="0" baseline="0" noProof="0" dirty="0" smtClean="0">
                <a:ln>
                  <a:noFill/>
                </a:ln>
                <a:solidFill>
                  <a:srgbClr val="000000"/>
                </a:solidFill>
                <a:effectLst/>
                <a:uLnTx/>
                <a:uFillTx/>
              </a:endParaRPr>
            </a:p>
            <a:p>
              <a:pPr>
                <a:lnSpc>
                  <a:spcPct val="130000"/>
                </a:lnSpc>
                <a:buClr>
                  <a:srgbClr val="FFC319"/>
                </a:buClr>
                <a:buFont typeface="Wingdings" pitchFamily="2" charset="2"/>
                <a:buChar char="§"/>
              </a:pPr>
              <a:r>
                <a:rPr lang="zh-CN" altLang="en-US" sz="1200" dirty="0" smtClean="0">
                  <a:solidFill>
                    <a:srgbClr val="333333"/>
                  </a:solidFill>
                  <a:latin typeface="微软雅黑" panose="020B0503020204020204" pitchFamily="34" charset="-122"/>
                  <a:ea typeface="微软雅黑" panose="020B0503020204020204" pitchFamily="34" charset="-122"/>
                </a:rPr>
                <a:t>  查阅</a:t>
              </a:r>
              <a:r>
                <a:rPr lang="zh-CN" altLang="en-US" sz="1200" dirty="0">
                  <a:solidFill>
                    <a:srgbClr val="333333"/>
                  </a:solidFill>
                  <a:latin typeface="微软雅黑" panose="020B0503020204020204" pitchFamily="34" charset="-122"/>
                  <a:ea typeface="微软雅黑" panose="020B0503020204020204" pitchFamily="34" charset="-122"/>
                </a:rPr>
                <a:t>企业的电子</a:t>
              </a:r>
              <a:r>
                <a:rPr lang="zh-CN" altLang="en-US" sz="1200" dirty="0" smtClean="0">
                  <a:solidFill>
                    <a:srgbClr val="333333"/>
                  </a:solidFill>
                  <a:latin typeface="微软雅黑" panose="020B0503020204020204" pitchFamily="34" charset="-122"/>
                  <a:ea typeface="微软雅黑" panose="020B0503020204020204" pitchFamily="34" charset="-122"/>
                </a:rPr>
                <a:t>资料</a:t>
              </a:r>
              <a:endParaRPr lang="en-US" altLang="zh-CN" sz="1200" dirty="0">
                <a:solidFill>
                  <a:srgbClr val="333333"/>
                </a:solidFill>
                <a:latin typeface="微软雅黑" panose="020B0503020204020204" pitchFamily="34" charset="-122"/>
                <a:ea typeface="微软雅黑" panose="020B0503020204020204" pitchFamily="34" charset="-122"/>
              </a:endParaRPr>
            </a:p>
          </p:txBody>
        </p:sp>
        <p:sp>
          <p:nvSpPr>
            <p:cNvPr id="204" name="Line 87"/>
            <p:cNvSpPr>
              <a:spLocks noChangeShapeType="1"/>
            </p:cNvSpPr>
            <p:nvPr/>
          </p:nvSpPr>
          <p:spPr bwMode="gray">
            <a:xfrm>
              <a:off x="5495925" y="4529138"/>
              <a:ext cx="0" cy="33496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05" name="Line 88"/>
            <p:cNvSpPr>
              <a:spLocks noChangeShapeType="1"/>
            </p:cNvSpPr>
            <p:nvPr/>
          </p:nvSpPr>
          <p:spPr bwMode="gray">
            <a:xfrm flipH="1">
              <a:off x="4684713" y="4864100"/>
              <a:ext cx="1587500" cy="0"/>
            </a:xfrm>
            <a:prstGeom prst="line">
              <a:avLst/>
            </a:prstGeom>
            <a:noFill/>
            <a:ln w="19050">
              <a:solidFill>
                <a:srgbClr val="000000"/>
              </a:solidFill>
              <a:prstDash val="sysDot"/>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06" name="Text Box 89"/>
            <p:cNvSpPr txBox="1">
              <a:spLocks noChangeArrowheads="1"/>
            </p:cNvSpPr>
            <p:nvPr/>
          </p:nvSpPr>
          <p:spPr bwMode="gray">
            <a:xfrm>
              <a:off x="4886424" y="4927600"/>
              <a:ext cx="1701800"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defTabSz="914400" eaLnBrk="0" fontAlgn="auto" latinLnBrk="0" hangingPunct="0">
                <a:lnSpc>
                  <a:spcPct val="130000"/>
                </a:lnSpc>
                <a:spcBef>
                  <a:spcPts val="0"/>
                </a:spcBef>
                <a:spcAft>
                  <a:spcPts val="0"/>
                </a:spcAft>
                <a:buClr>
                  <a:srgbClr val="5CB1FE"/>
                </a:buClr>
                <a:buSzTx/>
                <a:buFont typeface="Wingdings" pitchFamily="2" charset="2"/>
                <a:buChar char="§"/>
                <a:tabLst/>
                <a:defRPr/>
              </a:pPr>
              <a:r>
                <a:rPr kumimoji="0" lang="en-US" altLang="zh-CN" sz="1200" b="0"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rPr>
                <a:t>  </a:t>
              </a:r>
              <a:r>
                <a:rPr kumimoji="0" lang="zh-CN" altLang="en-US" sz="1200" b="0"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rPr>
                <a:t>出境、入境</a:t>
              </a:r>
              <a:endParaRPr kumimoji="0" lang="en-US" altLang="zh-CN" sz="1200" b="0"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endParaRPr>
            </a:p>
            <a:p>
              <a:pPr marL="0" marR="0" lvl="0" indent="0" defTabSz="914400" eaLnBrk="0" fontAlgn="auto" latinLnBrk="0" hangingPunct="0">
                <a:lnSpc>
                  <a:spcPct val="130000"/>
                </a:lnSpc>
                <a:spcBef>
                  <a:spcPts val="0"/>
                </a:spcBef>
                <a:spcAft>
                  <a:spcPts val="0"/>
                </a:spcAft>
                <a:buClr>
                  <a:srgbClr val="5CB1FE"/>
                </a:buClr>
                <a:buSzTx/>
                <a:buFont typeface="Wingdings" pitchFamily="2" charset="2"/>
                <a:buChar char="§"/>
                <a:tabLst/>
                <a:defRPr/>
              </a:pPr>
              <a:r>
                <a:rPr kumimoji="0" lang="en-US" altLang="zh-CN" sz="1200" b="0"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rPr>
                <a:t>  </a:t>
              </a:r>
              <a:r>
                <a:rPr kumimoji="0" lang="zh-CN" altLang="en-US" sz="1200" b="0"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rPr>
                <a:t>包装</a:t>
              </a:r>
              <a:r>
                <a:rPr lang="zh-CN" altLang="en-US" sz="1200" kern="0" noProof="0" dirty="0" smtClean="0">
                  <a:solidFill>
                    <a:srgbClr val="000000"/>
                  </a:solidFill>
                  <a:latin typeface="微软雅黑" panose="020B0503020204020204" pitchFamily="34" charset="-122"/>
                  <a:ea typeface="微软雅黑" panose="020B0503020204020204" pitchFamily="34" charset="-122"/>
                </a:rPr>
                <a:t>、</a:t>
              </a:r>
              <a:r>
                <a:rPr kumimoji="0" lang="zh-CN" altLang="en-US" sz="1200" b="0"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rPr>
                <a:t>适载</a:t>
              </a:r>
              <a:endParaRPr kumimoji="0" lang="en-US" altLang="zh-CN" sz="1200" b="0"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endParaRPr>
            </a:p>
            <a:p>
              <a:pPr>
                <a:lnSpc>
                  <a:spcPct val="130000"/>
                </a:lnSpc>
                <a:buClr>
                  <a:srgbClr val="5CB1FE"/>
                </a:buClr>
                <a:buFont typeface="Wingdings" pitchFamily="2" charset="2"/>
                <a:buChar char="§"/>
              </a:pPr>
              <a:r>
                <a:rPr lang="zh-CN" altLang="en-US" sz="1200" kern="0" dirty="0" smtClean="0">
                  <a:solidFill>
                    <a:srgbClr val="000000"/>
                  </a:solidFill>
                  <a:latin typeface="微软雅黑" panose="020B0503020204020204" pitchFamily="34" charset="-122"/>
                  <a:ea typeface="微软雅黑" panose="020B0503020204020204" pitchFamily="34" charset="-122"/>
                </a:rPr>
                <a:t>  备案单据</a:t>
              </a:r>
              <a:endParaRPr lang="en-US" altLang="zh-CN" sz="1200" kern="0" dirty="0" smtClean="0">
                <a:solidFill>
                  <a:srgbClr val="000000"/>
                </a:solidFill>
                <a:latin typeface="微软雅黑" panose="020B0503020204020204" pitchFamily="34" charset="-122"/>
                <a:ea typeface="微软雅黑" panose="020B0503020204020204" pitchFamily="34" charset="-122"/>
              </a:endParaRPr>
            </a:p>
            <a:p>
              <a:pPr>
                <a:lnSpc>
                  <a:spcPct val="130000"/>
                </a:lnSpc>
                <a:buClr>
                  <a:srgbClr val="5CB1FE"/>
                </a:buClr>
                <a:buFont typeface="Wingdings" pitchFamily="2" charset="2"/>
                <a:buChar char="§"/>
              </a:pPr>
              <a:r>
                <a:rPr lang="en-US" altLang="zh-CN" sz="1200" kern="0" dirty="0">
                  <a:solidFill>
                    <a:srgbClr val="000000"/>
                  </a:solidFill>
                  <a:latin typeface="微软雅黑" panose="020B0503020204020204" pitchFamily="34" charset="-122"/>
                  <a:ea typeface="微软雅黑" panose="020B0503020204020204" pitchFamily="34" charset="-122"/>
                </a:rPr>
                <a:t> </a:t>
              </a:r>
              <a:r>
                <a:rPr lang="en-US" altLang="zh-CN" sz="1200" kern="0" dirty="0" smtClean="0">
                  <a:solidFill>
                    <a:srgbClr val="000000"/>
                  </a:solidFill>
                  <a:latin typeface="微软雅黑" panose="020B0503020204020204" pitchFamily="34" charset="-122"/>
                  <a:ea typeface="微软雅黑" panose="020B0503020204020204" pitchFamily="34" charset="-122"/>
                </a:rPr>
                <a:t> </a:t>
              </a:r>
              <a:r>
                <a:rPr lang="zh-CN" altLang="en-US" sz="1200" kern="0" dirty="0" smtClean="0">
                  <a:solidFill>
                    <a:srgbClr val="000000"/>
                  </a:solidFill>
                  <a:latin typeface="微软雅黑" panose="020B0503020204020204" pitchFamily="34" charset="-122"/>
                  <a:ea typeface="微软雅黑" panose="020B0503020204020204" pitchFamily="34" charset="-122"/>
                </a:rPr>
                <a:t>更改</a:t>
              </a:r>
              <a:r>
                <a:rPr lang="zh-CN" altLang="en-US" sz="1200" kern="0" dirty="0">
                  <a:solidFill>
                    <a:srgbClr val="000000"/>
                  </a:solidFill>
                  <a:latin typeface="微软雅黑" panose="020B0503020204020204" pitchFamily="34" charset="-122"/>
                  <a:ea typeface="微软雅黑" panose="020B0503020204020204" pitchFamily="34" charset="-122"/>
                </a:rPr>
                <a:t>撤销</a:t>
              </a:r>
              <a:endParaRPr lang="en-US" altLang="zh-CN" sz="1200" kern="0" dirty="0">
                <a:solidFill>
                  <a:srgbClr val="000000"/>
                </a:solidFill>
                <a:latin typeface="微软雅黑" panose="020B0503020204020204" pitchFamily="34" charset="-122"/>
                <a:ea typeface="微软雅黑" panose="020B0503020204020204" pitchFamily="34" charset="-122"/>
              </a:endParaRPr>
            </a:p>
            <a:p>
              <a:pPr marL="0" marR="0" lvl="0" indent="0" defTabSz="914400" eaLnBrk="0" fontAlgn="auto" latinLnBrk="0" hangingPunct="0">
                <a:lnSpc>
                  <a:spcPct val="130000"/>
                </a:lnSpc>
                <a:spcBef>
                  <a:spcPts val="0"/>
                </a:spcBef>
                <a:spcAft>
                  <a:spcPts val="0"/>
                </a:spcAft>
                <a:buClr>
                  <a:srgbClr val="5CB1FE"/>
                </a:buClr>
                <a:buSzTx/>
                <a:buFont typeface="Wingdings" pitchFamily="2" charset="2"/>
                <a:buChar char="§"/>
                <a:tabLst/>
                <a:defRPr/>
              </a:pPr>
              <a:r>
                <a:rPr kumimoji="0" lang="en-US" altLang="zh-CN" sz="1200" b="0"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rPr>
                <a:t>  </a:t>
              </a:r>
              <a:r>
                <a:rPr lang="zh-CN" altLang="en-US" sz="1200" kern="0" dirty="0" smtClean="0">
                  <a:solidFill>
                    <a:srgbClr val="000000"/>
                  </a:solidFill>
                  <a:latin typeface="微软雅黑" panose="020B0503020204020204" pitchFamily="34" charset="-122"/>
                  <a:ea typeface="微软雅黑" panose="020B0503020204020204" pitchFamily="34" charset="-122"/>
                </a:rPr>
                <a:t>查验预约</a:t>
              </a:r>
              <a:endParaRPr kumimoji="0" lang="en-US" altLang="zh-CN" sz="1200" b="0" i="0" u="none" strike="noStrike" kern="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endParaRPr>
            </a:p>
          </p:txBody>
        </p:sp>
        <p:pic>
          <p:nvPicPr>
            <p:cNvPr id="207" name="Picture 90" descr="Picture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04913" y="3392488"/>
              <a:ext cx="825500"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8" name="Picture 91" descr="Picture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81350" y="3382963"/>
              <a:ext cx="825500"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9" name="Picture 92" descr="Picture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14925" y="3402013"/>
              <a:ext cx="825500"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0" name="Picture 93" descr="Picture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77075" y="3392488"/>
              <a:ext cx="825500"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11" name="Group 94"/>
          <p:cNvGrpSpPr>
            <a:grpSpLocks/>
          </p:cNvGrpSpPr>
          <p:nvPr/>
        </p:nvGrpSpPr>
        <p:grpSpPr bwMode="auto">
          <a:xfrm>
            <a:off x="0" y="3130550"/>
            <a:ext cx="9144000" cy="1536700"/>
            <a:chOff x="0" y="2015"/>
            <a:chExt cx="5760" cy="968"/>
          </a:xfrm>
        </p:grpSpPr>
        <p:sp>
          <p:nvSpPr>
            <p:cNvPr id="212" name="Rectangle 95"/>
            <p:cNvSpPr>
              <a:spLocks noChangeArrowheads="1"/>
            </p:cNvSpPr>
            <p:nvPr/>
          </p:nvSpPr>
          <p:spPr bwMode="ltGray">
            <a:xfrm>
              <a:off x="0" y="2475"/>
              <a:ext cx="624" cy="48"/>
            </a:xfrm>
            <a:prstGeom prst="rect">
              <a:avLst/>
            </a:prstGeom>
            <a:solidFill>
              <a:srgbClr val="5F5F5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13" name="Rectangle 96"/>
            <p:cNvSpPr>
              <a:spLocks noChangeArrowheads="1"/>
            </p:cNvSpPr>
            <p:nvPr/>
          </p:nvSpPr>
          <p:spPr bwMode="ltGray">
            <a:xfrm>
              <a:off x="5088" y="2471"/>
              <a:ext cx="672" cy="48"/>
            </a:xfrm>
            <a:prstGeom prst="rect">
              <a:avLst/>
            </a:prstGeom>
            <a:solidFill>
              <a:srgbClr val="5F5F5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14" name="Rectangle 97"/>
            <p:cNvSpPr>
              <a:spLocks noChangeArrowheads="1"/>
            </p:cNvSpPr>
            <p:nvPr/>
          </p:nvSpPr>
          <p:spPr bwMode="ltGray">
            <a:xfrm>
              <a:off x="1383" y="2475"/>
              <a:ext cx="501" cy="47"/>
            </a:xfrm>
            <a:prstGeom prst="rect">
              <a:avLst/>
            </a:prstGeom>
            <a:solidFill>
              <a:srgbClr val="5F5F5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15" name="Rectangle 98"/>
            <p:cNvSpPr>
              <a:spLocks noChangeArrowheads="1"/>
            </p:cNvSpPr>
            <p:nvPr/>
          </p:nvSpPr>
          <p:spPr bwMode="ltGray">
            <a:xfrm>
              <a:off x="2639" y="2475"/>
              <a:ext cx="457" cy="47"/>
            </a:xfrm>
            <a:prstGeom prst="rect">
              <a:avLst/>
            </a:prstGeom>
            <a:solidFill>
              <a:srgbClr val="5F5F5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16" name="Rectangle 99"/>
            <p:cNvSpPr>
              <a:spLocks noChangeArrowheads="1"/>
            </p:cNvSpPr>
            <p:nvPr/>
          </p:nvSpPr>
          <p:spPr bwMode="ltGray">
            <a:xfrm>
              <a:off x="3861" y="2475"/>
              <a:ext cx="476" cy="47"/>
            </a:xfrm>
            <a:prstGeom prst="rect">
              <a:avLst/>
            </a:prstGeom>
            <a:solidFill>
              <a:srgbClr val="5F5F5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17" name="AutoShape 100"/>
            <p:cNvSpPr>
              <a:spLocks noChangeArrowheads="1"/>
            </p:cNvSpPr>
            <p:nvPr/>
          </p:nvSpPr>
          <p:spPr bwMode="ltGray">
            <a:xfrm>
              <a:off x="1839" y="2072"/>
              <a:ext cx="831" cy="911"/>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16 w 21600"/>
                <a:gd name="T13" fmla="*/ 0 h 21600"/>
                <a:gd name="T14" fmla="*/ 21184 w 21600"/>
                <a:gd name="T15" fmla="*/ 13396 h 21600"/>
              </a:gdLst>
              <a:ahLst/>
              <a:cxnLst>
                <a:cxn ang="T8">
                  <a:pos x="T0" y="T1"/>
                </a:cxn>
                <a:cxn ang="T9">
                  <a:pos x="T2" y="T3"/>
                </a:cxn>
                <a:cxn ang="T10">
                  <a:pos x="T4" y="T5"/>
                </a:cxn>
                <a:cxn ang="T11">
                  <a:pos x="T6" y="T7"/>
                </a:cxn>
              </a:cxnLst>
              <a:rect l="T12" t="T13" r="T14" b="T15"/>
              <a:pathLst>
                <a:path w="21600" h="21600">
                  <a:moveTo>
                    <a:pt x="1213" y="10670"/>
                  </a:moveTo>
                  <a:cubicBezTo>
                    <a:pt x="1284" y="5426"/>
                    <a:pt x="5555" y="1212"/>
                    <a:pt x="10800" y="1213"/>
                  </a:cubicBezTo>
                  <a:cubicBezTo>
                    <a:pt x="16044" y="1213"/>
                    <a:pt x="20315" y="5426"/>
                    <a:pt x="20386" y="10670"/>
                  </a:cubicBezTo>
                  <a:lnTo>
                    <a:pt x="21599" y="10653"/>
                  </a:lnTo>
                  <a:cubicBezTo>
                    <a:pt x="21518" y="4746"/>
                    <a:pt x="16707" y="-1"/>
                    <a:pt x="10799" y="0"/>
                  </a:cubicBezTo>
                  <a:cubicBezTo>
                    <a:pt x="4892" y="0"/>
                    <a:pt x="81" y="4746"/>
                    <a:pt x="0" y="10653"/>
                  </a:cubicBezTo>
                  <a:lnTo>
                    <a:pt x="1213" y="10670"/>
                  </a:lnTo>
                  <a:close/>
                </a:path>
              </a:pathLst>
            </a:custGeom>
            <a:solidFill>
              <a:srgbClr val="5F5F5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18" name="AutoShape 101"/>
            <p:cNvSpPr>
              <a:spLocks noChangeArrowheads="1"/>
            </p:cNvSpPr>
            <p:nvPr/>
          </p:nvSpPr>
          <p:spPr bwMode="ltGray">
            <a:xfrm>
              <a:off x="4297" y="2072"/>
              <a:ext cx="831" cy="911"/>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16 w 21600"/>
                <a:gd name="T13" fmla="*/ 0 h 21600"/>
                <a:gd name="T14" fmla="*/ 21184 w 21600"/>
                <a:gd name="T15" fmla="*/ 13396 h 21600"/>
              </a:gdLst>
              <a:ahLst/>
              <a:cxnLst>
                <a:cxn ang="T8">
                  <a:pos x="T0" y="T1"/>
                </a:cxn>
                <a:cxn ang="T9">
                  <a:pos x="T2" y="T3"/>
                </a:cxn>
                <a:cxn ang="T10">
                  <a:pos x="T4" y="T5"/>
                </a:cxn>
                <a:cxn ang="T11">
                  <a:pos x="T6" y="T7"/>
                </a:cxn>
              </a:cxnLst>
              <a:rect l="T12" t="T13" r="T14" b="T15"/>
              <a:pathLst>
                <a:path w="21600" h="21600">
                  <a:moveTo>
                    <a:pt x="1213" y="10670"/>
                  </a:moveTo>
                  <a:cubicBezTo>
                    <a:pt x="1284" y="5426"/>
                    <a:pt x="5555" y="1212"/>
                    <a:pt x="10800" y="1213"/>
                  </a:cubicBezTo>
                  <a:cubicBezTo>
                    <a:pt x="16044" y="1213"/>
                    <a:pt x="20315" y="5426"/>
                    <a:pt x="20386" y="10670"/>
                  </a:cubicBezTo>
                  <a:lnTo>
                    <a:pt x="21599" y="10653"/>
                  </a:lnTo>
                  <a:cubicBezTo>
                    <a:pt x="21518" y="4746"/>
                    <a:pt x="16707" y="-1"/>
                    <a:pt x="10799" y="0"/>
                  </a:cubicBezTo>
                  <a:cubicBezTo>
                    <a:pt x="4892" y="0"/>
                    <a:pt x="81" y="4746"/>
                    <a:pt x="0" y="10653"/>
                  </a:cubicBezTo>
                  <a:lnTo>
                    <a:pt x="1213" y="10670"/>
                  </a:lnTo>
                  <a:close/>
                </a:path>
              </a:pathLst>
            </a:custGeom>
            <a:solidFill>
              <a:srgbClr val="5F5F5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19" name="AutoShape 102"/>
            <p:cNvSpPr>
              <a:spLocks noChangeArrowheads="1"/>
            </p:cNvSpPr>
            <p:nvPr/>
          </p:nvSpPr>
          <p:spPr bwMode="ltGray">
            <a:xfrm flipV="1">
              <a:off x="603" y="2015"/>
              <a:ext cx="831" cy="911"/>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16 w 21600"/>
                <a:gd name="T13" fmla="*/ 0 h 21600"/>
                <a:gd name="T14" fmla="*/ 21184 w 21600"/>
                <a:gd name="T15" fmla="*/ 13396 h 21600"/>
              </a:gdLst>
              <a:ahLst/>
              <a:cxnLst>
                <a:cxn ang="T8">
                  <a:pos x="T0" y="T1"/>
                </a:cxn>
                <a:cxn ang="T9">
                  <a:pos x="T2" y="T3"/>
                </a:cxn>
                <a:cxn ang="T10">
                  <a:pos x="T4" y="T5"/>
                </a:cxn>
                <a:cxn ang="T11">
                  <a:pos x="T6" y="T7"/>
                </a:cxn>
              </a:cxnLst>
              <a:rect l="T12" t="T13" r="T14" b="T15"/>
              <a:pathLst>
                <a:path w="21600" h="21600">
                  <a:moveTo>
                    <a:pt x="1213" y="10670"/>
                  </a:moveTo>
                  <a:cubicBezTo>
                    <a:pt x="1284" y="5426"/>
                    <a:pt x="5555" y="1212"/>
                    <a:pt x="10800" y="1213"/>
                  </a:cubicBezTo>
                  <a:cubicBezTo>
                    <a:pt x="16044" y="1213"/>
                    <a:pt x="20315" y="5426"/>
                    <a:pt x="20386" y="10670"/>
                  </a:cubicBezTo>
                  <a:lnTo>
                    <a:pt x="21599" y="10653"/>
                  </a:lnTo>
                  <a:cubicBezTo>
                    <a:pt x="21518" y="4746"/>
                    <a:pt x="16707" y="-1"/>
                    <a:pt x="10799" y="0"/>
                  </a:cubicBezTo>
                  <a:cubicBezTo>
                    <a:pt x="4892" y="0"/>
                    <a:pt x="81" y="4746"/>
                    <a:pt x="0" y="10653"/>
                  </a:cubicBezTo>
                  <a:lnTo>
                    <a:pt x="1213" y="10670"/>
                  </a:lnTo>
                  <a:close/>
                </a:path>
              </a:pathLst>
            </a:custGeom>
            <a:solidFill>
              <a:srgbClr val="5F5F5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20" name="AutoShape 103"/>
            <p:cNvSpPr>
              <a:spLocks noChangeArrowheads="1"/>
            </p:cNvSpPr>
            <p:nvPr/>
          </p:nvSpPr>
          <p:spPr bwMode="ltGray">
            <a:xfrm flipV="1">
              <a:off x="3063" y="2015"/>
              <a:ext cx="831" cy="911"/>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16 w 21600"/>
                <a:gd name="T13" fmla="*/ 0 h 21600"/>
                <a:gd name="T14" fmla="*/ 21184 w 21600"/>
                <a:gd name="T15" fmla="*/ 13396 h 21600"/>
              </a:gdLst>
              <a:ahLst/>
              <a:cxnLst>
                <a:cxn ang="T8">
                  <a:pos x="T0" y="T1"/>
                </a:cxn>
                <a:cxn ang="T9">
                  <a:pos x="T2" y="T3"/>
                </a:cxn>
                <a:cxn ang="T10">
                  <a:pos x="T4" y="T5"/>
                </a:cxn>
                <a:cxn ang="T11">
                  <a:pos x="T6" y="T7"/>
                </a:cxn>
              </a:cxnLst>
              <a:rect l="T12" t="T13" r="T14" b="T15"/>
              <a:pathLst>
                <a:path w="21600" h="21600">
                  <a:moveTo>
                    <a:pt x="1213" y="10670"/>
                  </a:moveTo>
                  <a:cubicBezTo>
                    <a:pt x="1284" y="5426"/>
                    <a:pt x="5555" y="1212"/>
                    <a:pt x="10800" y="1213"/>
                  </a:cubicBezTo>
                  <a:cubicBezTo>
                    <a:pt x="16044" y="1213"/>
                    <a:pt x="20315" y="5426"/>
                    <a:pt x="20386" y="10670"/>
                  </a:cubicBezTo>
                  <a:lnTo>
                    <a:pt x="21599" y="10653"/>
                  </a:lnTo>
                  <a:cubicBezTo>
                    <a:pt x="21518" y="4746"/>
                    <a:pt x="16707" y="-1"/>
                    <a:pt x="10799" y="0"/>
                  </a:cubicBezTo>
                  <a:cubicBezTo>
                    <a:pt x="4892" y="0"/>
                    <a:pt x="81" y="4746"/>
                    <a:pt x="0" y="10653"/>
                  </a:cubicBezTo>
                  <a:lnTo>
                    <a:pt x="1213" y="10670"/>
                  </a:lnTo>
                  <a:close/>
                </a:path>
              </a:pathLst>
            </a:custGeom>
            <a:solidFill>
              <a:srgbClr val="5F5F5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spTree>
    <p:extLst>
      <p:ext uri="{BB962C8B-B14F-4D97-AF65-F5344CB8AC3E}">
        <p14:creationId xmlns:p14="http://schemas.microsoft.com/office/powerpoint/2010/main" val="3461395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11"/>
                                        </p:tgtEl>
                                        <p:attrNameLst>
                                          <p:attrName>style.visibility</p:attrName>
                                        </p:attrNameLst>
                                      </p:cBhvr>
                                      <p:to>
                                        <p:strVal val="visible"/>
                                      </p:to>
                                    </p:set>
                                    <p:animEffect transition="in" filter="wipe(down)">
                                      <p:cBhvr>
                                        <p:cTn id="12" dur="500"/>
                                        <p:tgtEl>
                                          <p:spTgt spid="2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9"/>
          <p:cNvSpPr>
            <a:spLocks noChangeArrowheads="1"/>
          </p:cNvSpPr>
          <p:nvPr/>
        </p:nvSpPr>
        <p:spPr bwMode="auto">
          <a:xfrm>
            <a:off x="216000" y="216000"/>
            <a:ext cx="2255837"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目 录</a:t>
            </a:r>
            <a:endParaRPr lang="zh-CN" altLang="en-US" sz="2600" b="1" dirty="0">
              <a:solidFill>
                <a:srgbClr val="FFFF00"/>
              </a:solidFill>
              <a:effectLst>
                <a:outerShdw blurRad="38100" dist="38100" dir="2700000" algn="tl">
                  <a:srgbClr val="000000">
                    <a:alpha val="43137"/>
                  </a:srgbClr>
                </a:outerShdw>
              </a:effectLst>
            </a:endParaRPr>
          </a:p>
        </p:txBody>
      </p:sp>
      <p:grpSp>
        <p:nvGrpSpPr>
          <p:cNvPr id="2" name="组合 75"/>
          <p:cNvGrpSpPr>
            <a:grpSpLocks/>
          </p:cNvGrpSpPr>
          <p:nvPr/>
        </p:nvGrpSpPr>
        <p:grpSpPr bwMode="auto">
          <a:xfrm>
            <a:off x="1900568" y="2139305"/>
            <a:ext cx="4694972" cy="498475"/>
            <a:chOff x="0" y="0"/>
            <a:chExt cx="4696613" cy="498330"/>
          </a:xfrm>
        </p:grpSpPr>
        <p:sp>
          <p:nvSpPr>
            <p:cNvPr id="29" name="圆角矩形 8"/>
            <p:cNvSpPr>
              <a:spLocks noChangeArrowheads="1"/>
            </p:cNvSpPr>
            <p:nvPr/>
          </p:nvSpPr>
          <p:spPr bwMode="auto">
            <a:xfrm>
              <a:off x="23820" y="0"/>
              <a:ext cx="474829" cy="426914"/>
            </a:xfrm>
            <a:prstGeom prst="roundRect">
              <a:avLst>
                <a:gd name="adj" fmla="val 16667"/>
              </a:avLst>
            </a:prstGeom>
            <a:solidFill>
              <a:srgbClr val="198BB3"/>
            </a:solidFill>
            <a:ln w="19050">
              <a:solidFill>
                <a:srgbClr val="95B3D7"/>
              </a:solidFill>
              <a:round/>
              <a:headEnd/>
              <a:tailEnd/>
            </a:ln>
          </p:spPr>
          <p:txBody>
            <a:bodyPr/>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pPr algn="ctr" eaLnBrk="1" hangingPunct="1">
                <a:buFont typeface="Arial" panose="020B0604020202020204" pitchFamily="34" charset="0"/>
                <a:buNone/>
              </a:pPr>
              <a:r>
                <a:rPr lang="en-US" altLang="zh-CN">
                  <a:solidFill>
                    <a:schemeClr val="bg1"/>
                  </a:solidFill>
                  <a:latin typeface="Arial" panose="020B0604020202020204" pitchFamily="34" charset="0"/>
                  <a:sym typeface="Calibri" panose="020F0502020204030204" pitchFamily="34" charset="0"/>
                </a:rPr>
                <a:t>1</a:t>
              </a:r>
              <a:endParaRPr lang="zh-CN" altLang="en-US">
                <a:solidFill>
                  <a:schemeClr val="bg1"/>
                </a:solidFill>
                <a:latin typeface="Arial" panose="020B0604020202020204" pitchFamily="34" charset="0"/>
                <a:sym typeface="Calibri" panose="020F0502020204030204" pitchFamily="34" charset="0"/>
              </a:endParaRPr>
            </a:p>
          </p:txBody>
        </p:sp>
        <p:cxnSp>
          <p:nvCxnSpPr>
            <p:cNvPr id="30" name="直接连接符 9"/>
            <p:cNvCxnSpPr>
              <a:cxnSpLocks noChangeShapeType="1"/>
            </p:cNvCxnSpPr>
            <p:nvPr/>
          </p:nvCxnSpPr>
          <p:spPr bwMode="auto">
            <a:xfrm flipV="1">
              <a:off x="0" y="491249"/>
              <a:ext cx="4696614" cy="7081"/>
            </a:xfrm>
            <a:prstGeom prst="line">
              <a:avLst/>
            </a:prstGeom>
            <a:noFill/>
            <a:ln w="19050">
              <a:solidFill>
                <a:srgbClr val="4BACC6"/>
              </a:solidFill>
              <a:round/>
              <a:headEnd/>
              <a:tailEnd/>
            </a:ln>
            <a:extLst>
              <a:ext uri="{909E8E84-426E-40DD-AFC4-6F175D3DCCD1}">
                <a14:hiddenFill xmlns:a14="http://schemas.microsoft.com/office/drawing/2010/main">
                  <a:noFill/>
                </a14:hiddenFill>
              </a:ext>
            </a:extLst>
          </p:spPr>
        </p:cxnSp>
      </p:grpSp>
      <p:sp>
        <p:nvSpPr>
          <p:cNvPr id="31" name="矩形 10"/>
          <p:cNvSpPr>
            <a:spLocks noChangeArrowheads="1"/>
          </p:cNvSpPr>
          <p:nvPr/>
        </p:nvSpPr>
        <p:spPr bwMode="auto">
          <a:xfrm>
            <a:off x="3621058" y="2139305"/>
            <a:ext cx="2806626"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r>
              <a:rPr lang="zh-CN" altLang="en-US" sz="2800" b="1" dirty="0">
                <a:solidFill>
                  <a:srgbClr val="595959"/>
                </a:solidFill>
                <a:ea typeface="微软雅黑" panose="020B0503020204020204" pitchFamily="34" charset="-122"/>
                <a:sym typeface="Calibri" panose="020F0502020204030204" pitchFamily="34" charset="0"/>
              </a:rPr>
              <a:t>项目</a:t>
            </a:r>
            <a:r>
              <a:rPr lang="zh-CN" altLang="en-US" sz="2800" b="1" dirty="0" smtClean="0">
                <a:solidFill>
                  <a:srgbClr val="595959"/>
                </a:solidFill>
                <a:ea typeface="微软雅黑" panose="020B0503020204020204" pitchFamily="34" charset="-122"/>
                <a:sym typeface="Calibri" panose="020F0502020204030204" pitchFamily="34" charset="0"/>
              </a:rPr>
              <a:t>介绍</a:t>
            </a:r>
            <a:endParaRPr lang="zh-CN" altLang="en-US" sz="2800" b="1" dirty="0">
              <a:solidFill>
                <a:srgbClr val="595959"/>
              </a:solidFill>
              <a:ea typeface="微软雅黑" panose="020B0503020204020204" pitchFamily="34" charset="-122"/>
              <a:sym typeface="Calibri" panose="020F0502020204030204" pitchFamily="34" charset="0"/>
            </a:endParaRPr>
          </a:p>
        </p:txBody>
      </p:sp>
      <p:sp>
        <p:nvSpPr>
          <p:cNvPr id="32" name="矩形 11"/>
          <p:cNvSpPr>
            <a:spLocks noChangeArrowheads="1"/>
          </p:cNvSpPr>
          <p:nvPr/>
        </p:nvSpPr>
        <p:spPr bwMode="auto">
          <a:xfrm>
            <a:off x="3621057" y="2786509"/>
            <a:ext cx="2662163" cy="50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pPr>
              <a:buFont typeface="Arial" panose="020B0604020202020204" pitchFamily="34" charset="0"/>
              <a:buNone/>
            </a:pPr>
            <a:endParaRPr lang="zh-CN" altLang="en-US" sz="2400" b="1" dirty="0">
              <a:solidFill>
                <a:srgbClr val="FF0000"/>
              </a:solidFill>
              <a:ea typeface="微软雅黑" panose="020B0503020204020204" pitchFamily="34" charset="-122"/>
              <a:sym typeface="Calibri" panose="020F0502020204030204" pitchFamily="34" charset="0"/>
            </a:endParaRPr>
          </a:p>
        </p:txBody>
      </p:sp>
      <p:grpSp>
        <p:nvGrpSpPr>
          <p:cNvPr id="3" name="组合 76"/>
          <p:cNvGrpSpPr>
            <a:grpSpLocks/>
          </p:cNvGrpSpPr>
          <p:nvPr/>
        </p:nvGrpSpPr>
        <p:grpSpPr bwMode="auto">
          <a:xfrm>
            <a:off x="1900568" y="2794446"/>
            <a:ext cx="4678362" cy="498475"/>
            <a:chOff x="0" y="0"/>
            <a:chExt cx="4680000" cy="498330"/>
          </a:xfrm>
        </p:grpSpPr>
        <p:sp>
          <p:nvSpPr>
            <p:cNvPr id="34" name="圆角矩形 13"/>
            <p:cNvSpPr>
              <a:spLocks noChangeArrowheads="1"/>
            </p:cNvSpPr>
            <p:nvPr/>
          </p:nvSpPr>
          <p:spPr bwMode="auto">
            <a:xfrm>
              <a:off x="23820" y="0"/>
              <a:ext cx="474829" cy="426914"/>
            </a:xfrm>
            <a:prstGeom prst="roundRect">
              <a:avLst>
                <a:gd name="adj" fmla="val 16667"/>
              </a:avLst>
            </a:prstGeom>
            <a:solidFill>
              <a:srgbClr val="198BB3"/>
            </a:solidFill>
            <a:ln w="19050">
              <a:solidFill>
                <a:srgbClr val="95B3D7"/>
              </a:solidFill>
              <a:round/>
              <a:headEnd/>
              <a:tailEnd/>
            </a:ln>
          </p:spPr>
          <p:txBody>
            <a:bodyPr/>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pPr algn="ctr" eaLnBrk="1" hangingPunct="1">
                <a:buFont typeface="Arial" panose="020B0604020202020204" pitchFamily="34" charset="0"/>
                <a:buNone/>
              </a:pPr>
              <a:r>
                <a:rPr lang="en-US" altLang="zh-CN">
                  <a:solidFill>
                    <a:schemeClr val="bg1"/>
                  </a:solidFill>
                  <a:latin typeface="Arial" panose="020B0604020202020204" pitchFamily="34" charset="0"/>
                  <a:sym typeface="Calibri" panose="020F0502020204030204" pitchFamily="34" charset="0"/>
                </a:rPr>
                <a:t>2</a:t>
              </a:r>
              <a:endParaRPr lang="zh-CN" altLang="en-US">
                <a:solidFill>
                  <a:schemeClr val="bg1"/>
                </a:solidFill>
                <a:latin typeface="Arial" panose="020B0604020202020204" pitchFamily="34" charset="0"/>
                <a:sym typeface="Calibri" panose="020F0502020204030204" pitchFamily="34" charset="0"/>
              </a:endParaRPr>
            </a:p>
          </p:txBody>
        </p:sp>
        <p:cxnSp>
          <p:nvCxnSpPr>
            <p:cNvPr id="35" name="直接连接符 14"/>
            <p:cNvCxnSpPr>
              <a:cxnSpLocks noChangeShapeType="1"/>
            </p:cNvCxnSpPr>
            <p:nvPr/>
          </p:nvCxnSpPr>
          <p:spPr bwMode="auto">
            <a:xfrm>
              <a:off x="0" y="498330"/>
              <a:ext cx="4680000" cy="0"/>
            </a:xfrm>
            <a:prstGeom prst="line">
              <a:avLst/>
            </a:prstGeom>
            <a:noFill/>
            <a:ln w="19050">
              <a:solidFill>
                <a:srgbClr val="4BACC6"/>
              </a:solidFill>
              <a:round/>
              <a:headEnd/>
              <a:tailEnd/>
            </a:ln>
            <a:extLst>
              <a:ext uri="{909E8E84-426E-40DD-AFC4-6F175D3DCCD1}">
                <a14:hiddenFill xmlns:a14="http://schemas.microsoft.com/office/drawing/2010/main">
                  <a:noFill/>
                </a14:hiddenFill>
              </a:ext>
            </a:extLst>
          </p:spPr>
        </p:cxnSp>
      </p:grpSp>
      <p:sp>
        <p:nvSpPr>
          <p:cNvPr id="36" name="矩形 15"/>
          <p:cNvSpPr>
            <a:spLocks noChangeArrowheads="1"/>
          </p:cNvSpPr>
          <p:nvPr/>
        </p:nvSpPr>
        <p:spPr bwMode="auto">
          <a:xfrm>
            <a:off x="3621057" y="2751584"/>
            <a:ext cx="3382962"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endParaRPr lang="zh-CN" altLang="en-US" sz="2800" b="1" dirty="0">
              <a:solidFill>
                <a:srgbClr val="595959"/>
              </a:solidFill>
              <a:ea typeface="微软雅黑" panose="020B0503020204020204" pitchFamily="34" charset="-122"/>
              <a:sym typeface="Calibri" panose="020F0502020204030204" pitchFamily="34" charset="0"/>
            </a:endParaRPr>
          </a:p>
          <a:p>
            <a:endParaRPr lang="zh-CN" altLang="en-US" sz="2800" b="1" dirty="0">
              <a:solidFill>
                <a:srgbClr val="595959"/>
              </a:solidFill>
              <a:ea typeface="微软雅黑" panose="020B0503020204020204" pitchFamily="34" charset="-122"/>
              <a:sym typeface="Calibri" panose="020F0502020204030204" pitchFamily="34" charset="0"/>
            </a:endParaRPr>
          </a:p>
        </p:txBody>
      </p:sp>
      <p:grpSp>
        <p:nvGrpSpPr>
          <p:cNvPr id="4" name="组合 79"/>
          <p:cNvGrpSpPr>
            <a:grpSpLocks/>
          </p:cNvGrpSpPr>
          <p:nvPr/>
        </p:nvGrpSpPr>
        <p:grpSpPr bwMode="auto">
          <a:xfrm>
            <a:off x="1900568" y="3434581"/>
            <a:ext cx="4678362" cy="498475"/>
            <a:chOff x="0" y="0"/>
            <a:chExt cx="4680000" cy="498330"/>
          </a:xfrm>
        </p:grpSpPr>
        <p:sp>
          <p:nvSpPr>
            <p:cNvPr id="38" name="圆角矩形 17"/>
            <p:cNvSpPr>
              <a:spLocks noChangeArrowheads="1"/>
            </p:cNvSpPr>
            <p:nvPr/>
          </p:nvSpPr>
          <p:spPr bwMode="auto">
            <a:xfrm>
              <a:off x="23820" y="0"/>
              <a:ext cx="474829" cy="426914"/>
            </a:xfrm>
            <a:prstGeom prst="roundRect">
              <a:avLst>
                <a:gd name="adj" fmla="val 16667"/>
              </a:avLst>
            </a:prstGeom>
            <a:solidFill>
              <a:srgbClr val="198BB3"/>
            </a:solidFill>
            <a:ln w="19050">
              <a:solidFill>
                <a:srgbClr val="95B3D7"/>
              </a:solidFill>
              <a:round/>
              <a:headEnd/>
              <a:tailEnd/>
            </a:ln>
          </p:spPr>
          <p:txBody>
            <a:bodyPr/>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pPr algn="ctr" eaLnBrk="1" hangingPunct="1">
                <a:buFont typeface="Arial" panose="020B0604020202020204" pitchFamily="34" charset="0"/>
                <a:buNone/>
              </a:pPr>
              <a:r>
                <a:rPr lang="en-US" altLang="zh-CN">
                  <a:solidFill>
                    <a:schemeClr val="bg1"/>
                  </a:solidFill>
                  <a:latin typeface="Arial" panose="020B0604020202020204" pitchFamily="34" charset="0"/>
                  <a:sym typeface="Calibri" panose="020F0502020204030204" pitchFamily="34" charset="0"/>
                </a:rPr>
                <a:t>3</a:t>
              </a:r>
              <a:endParaRPr lang="zh-CN" altLang="en-US">
                <a:solidFill>
                  <a:schemeClr val="bg1"/>
                </a:solidFill>
                <a:latin typeface="Arial" panose="020B0604020202020204" pitchFamily="34" charset="0"/>
                <a:sym typeface="Calibri" panose="020F0502020204030204" pitchFamily="34" charset="0"/>
              </a:endParaRPr>
            </a:p>
          </p:txBody>
        </p:sp>
        <p:cxnSp>
          <p:nvCxnSpPr>
            <p:cNvPr id="39" name="直接连接符 18"/>
            <p:cNvCxnSpPr>
              <a:cxnSpLocks noChangeShapeType="1"/>
            </p:cNvCxnSpPr>
            <p:nvPr/>
          </p:nvCxnSpPr>
          <p:spPr bwMode="auto">
            <a:xfrm>
              <a:off x="0" y="498330"/>
              <a:ext cx="4680000" cy="0"/>
            </a:xfrm>
            <a:prstGeom prst="line">
              <a:avLst/>
            </a:prstGeom>
            <a:noFill/>
            <a:ln w="19050">
              <a:solidFill>
                <a:srgbClr val="4BACC6"/>
              </a:solidFill>
              <a:round/>
              <a:headEnd/>
              <a:tailEnd/>
            </a:ln>
            <a:extLst>
              <a:ext uri="{909E8E84-426E-40DD-AFC4-6F175D3DCCD1}">
                <a14:hiddenFill xmlns:a14="http://schemas.microsoft.com/office/drawing/2010/main">
                  <a:noFill/>
                </a14:hiddenFill>
              </a:ext>
            </a:extLst>
          </p:spPr>
        </p:cxnSp>
      </p:grpSp>
      <p:sp>
        <p:nvSpPr>
          <p:cNvPr id="40" name="矩形 19"/>
          <p:cNvSpPr>
            <a:spLocks noChangeArrowheads="1"/>
          </p:cNvSpPr>
          <p:nvPr/>
        </p:nvSpPr>
        <p:spPr bwMode="auto">
          <a:xfrm>
            <a:off x="3621058" y="3401751"/>
            <a:ext cx="3382962"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pPr>
              <a:buFont typeface="Arial" panose="020B0604020202020204" pitchFamily="34" charset="0"/>
              <a:buNone/>
            </a:pPr>
            <a:r>
              <a:rPr lang="zh-CN" altLang="en-US" sz="2800" b="1" dirty="0">
                <a:solidFill>
                  <a:srgbClr val="FF0000"/>
                </a:solidFill>
                <a:ea typeface="微软雅黑" panose="020B0503020204020204" pitchFamily="34" charset="-122"/>
                <a:sym typeface="Calibri" panose="020F0502020204030204" pitchFamily="34" charset="0"/>
              </a:rPr>
              <a:t>具体操作</a:t>
            </a:r>
          </a:p>
        </p:txBody>
      </p:sp>
      <p:grpSp>
        <p:nvGrpSpPr>
          <p:cNvPr id="5" name="组合 82"/>
          <p:cNvGrpSpPr>
            <a:grpSpLocks/>
          </p:cNvGrpSpPr>
          <p:nvPr/>
        </p:nvGrpSpPr>
        <p:grpSpPr bwMode="auto">
          <a:xfrm>
            <a:off x="1900568" y="4082653"/>
            <a:ext cx="4678362" cy="498475"/>
            <a:chOff x="0" y="0"/>
            <a:chExt cx="4680000" cy="498330"/>
          </a:xfrm>
        </p:grpSpPr>
        <p:sp>
          <p:nvSpPr>
            <p:cNvPr id="42" name="圆角矩形 21"/>
            <p:cNvSpPr>
              <a:spLocks noChangeArrowheads="1"/>
            </p:cNvSpPr>
            <p:nvPr/>
          </p:nvSpPr>
          <p:spPr bwMode="auto">
            <a:xfrm>
              <a:off x="23820" y="0"/>
              <a:ext cx="474829" cy="426914"/>
            </a:xfrm>
            <a:prstGeom prst="roundRect">
              <a:avLst>
                <a:gd name="adj" fmla="val 16667"/>
              </a:avLst>
            </a:prstGeom>
            <a:solidFill>
              <a:srgbClr val="198BB3"/>
            </a:solidFill>
            <a:ln w="19050">
              <a:solidFill>
                <a:srgbClr val="95B3D7"/>
              </a:solidFill>
              <a:round/>
              <a:headEnd/>
              <a:tailEnd/>
            </a:ln>
          </p:spPr>
          <p:txBody>
            <a:bodyPr/>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pPr algn="ctr" eaLnBrk="1" hangingPunct="1">
                <a:buFont typeface="Arial" panose="020B0604020202020204" pitchFamily="34" charset="0"/>
                <a:buNone/>
              </a:pPr>
              <a:r>
                <a:rPr lang="en-US" altLang="zh-CN" dirty="0">
                  <a:solidFill>
                    <a:schemeClr val="bg1"/>
                  </a:solidFill>
                  <a:latin typeface="Arial" panose="020B0604020202020204" pitchFamily="34" charset="0"/>
                  <a:sym typeface="Calibri" panose="020F0502020204030204" pitchFamily="34" charset="0"/>
                </a:rPr>
                <a:t>4</a:t>
              </a:r>
              <a:endParaRPr lang="zh-CN" altLang="en-US" dirty="0">
                <a:solidFill>
                  <a:schemeClr val="bg1"/>
                </a:solidFill>
                <a:latin typeface="Arial" panose="020B0604020202020204" pitchFamily="34" charset="0"/>
                <a:sym typeface="Calibri" panose="020F0502020204030204" pitchFamily="34" charset="0"/>
              </a:endParaRPr>
            </a:p>
          </p:txBody>
        </p:sp>
        <p:cxnSp>
          <p:nvCxnSpPr>
            <p:cNvPr id="43" name="直接连接符 22"/>
            <p:cNvCxnSpPr>
              <a:cxnSpLocks noChangeShapeType="1"/>
            </p:cNvCxnSpPr>
            <p:nvPr/>
          </p:nvCxnSpPr>
          <p:spPr bwMode="auto">
            <a:xfrm>
              <a:off x="0" y="498330"/>
              <a:ext cx="4680000" cy="0"/>
            </a:xfrm>
            <a:prstGeom prst="line">
              <a:avLst/>
            </a:prstGeom>
            <a:noFill/>
            <a:ln w="19050">
              <a:solidFill>
                <a:srgbClr val="4BACC6"/>
              </a:solidFill>
              <a:round/>
              <a:headEnd/>
              <a:tailEnd/>
            </a:ln>
            <a:extLst>
              <a:ext uri="{909E8E84-426E-40DD-AFC4-6F175D3DCCD1}">
                <a14:hiddenFill xmlns:a14="http://schemas.microsoft.com/office/drawing/2010/main">
                  <a:noFill/>
                </a14:hiddenFill>
              </a:ext>
            </a:extLst>
          </p:spPr>
        </p:cxnSp>
      </p:grpSp>
      <p:sp>
        <p:nvSpPr>
          <p:cNvPr id="44" name="矩形 23"/>
          <p:cNvSpPr>
            <a:spLocks noChangeArrowheads="1"/>
          </p:cNvSpPr>
          <p:nvPr/>
        </p:nvSpPr>
        <p:spPr bwMode="auto">
          <a:xfrm>
            <a:off x="3637310" y="4077072"/>
            <a:ext cx="3382962"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pPr>
              <a:buFont typeface="Arial" panose="020B0604020202020204" pitchFamily="34" charset="0"/>
              <a:buNone/>
            </a:pPr>
            <a:r>
              <a:rPr lang="zh-CN" altLang="en-US" sz="2800" b="1" dirty="0" smtClean="0">
                <a:solidFill>
                  <a:srgbClr val="595959"/>
                </a:solidFill>
                <a:ea typeface="微软雅黑" panose="020B0503020204020204" pitchFamily="34" charset="-122"/>
                <a:sym typeface="Calibri" panose="020F0502020204030204" pitchFamily="34" charset="0"/>
              </a:rPr>
              <a:t>系统演示</a:t>
            </a:r>
            <a:endParaRPr lang="zh-CN" altLang="en-US" sz="2800" b="1" dirty="0">
              <a:solidFill>
                <a:srgbClr val="595959"/>
              </a:solidFill>
              <a:ea typeface="微软雅黑" panose="020B0503020204020204" pitchFamily="34" charset="-122"/>
              <a:sym typeface="Calibri" panose="020F0502020204030204" pitchFamily="34" charset="0"/>
            </a:endParaRPr>
          </a:p>
        </p:txBody>
      </p:sp>
      <p:sp>
        <p:nvSpPr>
          <p:cNvPr id="24" name="矩形 19"/>
          <p:cNvSpPr>
            <a:spLocks noChangeArrowheads="1"/>
          </p:cNvSpPr>
          <p:nvPr/>
        </p:nvSpPr>
        <p:spPr bwMode="auto">
          <a:xfrm>
            <a:off x="3611934" y="2781421"/>
            <a:ext cx="3382962"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r>
              <a:rPr lang="zh-CN" altLang="en-US" sz="2800" b="1" dirty="0">
                <a:solidFill>
                  <a:srgbClr val="595959"/>
                </a:solidFill>
                <a:ea typeface="微软雅黑" panose="020B0503020204020204" pitchFamily="34" charset="-122"/>
                <a:sym typeface="Calibri" panose="020F0502020204030204" pitchFamily="34" charset="0"/>
              </a:rPr>
              <a:t>主要功能</a:t>
            </a:r>
          </a:p>
        </p:txBody>
      </p:sp>
      <p:grpSp>
        <p:nvGrpSpPr>
          <p:cNvPr id="22" name="组合 82"/>
          <p:cNvGrpSpPr>
            <a:grpSpLocks/>
          </p:cNvGrpSpPr>
          <p:nvPr/>
        </p:nvGrpSpPr>
        <p:grpSpPr bwMode="auto">
          <a:xfrm>
            <a:off x="1900568" y="4652268"/>
            <a:ext cx="4678362" cy="498475"/>
            <a:chOff x="0" y="0"/>
            <a:chExt cx="4680000" cy="498330"/>
          </a:xfrm>
        </p:grpSpPr>
        <p:sp>
          <p:nvSpPr>
            <p:cNvPr id="23" name="圆角矩形 22"/>
            <p:cNvSpPr>
              <a:spLocks noChangeArrowheads="1"/>
            </p:cNvSpPr>
            <p:nvPr/>
          </p:nvSpPr>
          <p:spPr bwMode="auto">
            <a:xfrm>
              <a:off x="23820" y="0"/>
              <a:ext cx="474829" cy="426914"/>
            </a:xfrm>
            <a:prstGeom prst="roundRect">
              <a:avLst>
                <a:gd name="adj" fmla="val 16667"/>
              </a:avLst>
            </a:prstGeom>
            <a:solidFill>
              <a:srgbClr val="198BB3"/>
            </a:solidFill>
            <a:ln w="19050">
              <a:solidFill>
                <a:srgbClr val="95B3D7"/>
              </a:solidFill>
              <a:round/>
              <a:headEnd/>
              <a:tailEnd/>
            </a:ln>
          </p:spPr>
          <p:txBody>
            <a:bodyPr/>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pPr algn="ctr" eaLnBrk="1" hangingPunct="1">
                <a:buFont typeface="Arial" panose="020B0604020202020204" pitchFamily="34" charset="0"/>
                <a:buNone/>
              </a:pPr>
              <a:r>
                <a:rPr lang="en-US" altLang="zh-CN" dirty="0">
                  <a:solidFill>
                    <a:schemeClr val="bg1"/>
                  </a:solidFill>
                  <a:latin typeface="Arial" panose="020B0604020202020204" pitchFamily="34" charset="0"/>
                  <a:sym typeface="Calibri" panose="020F0502020204030204" pitchFamily="34" charset="0"/>
                </a:rPr>
                <a:t>5</a:t>
              </a:r>
              <a:endParaRPr lang="zh-CN" altLang="en-US" dirty="0">
                <a:solidFill>
                  <a:schemeClr val="bg1"/>
                </a:solidFill>
                <a:latin typeface="Arial" panose="020B0604020202020204" pitchFamily="34" charset="0"/>
                <a:sym typeface="Calibri" panose="020F0502020204030204" pitchFamily="34" charset="0"/>
              </a:endParaRPr>
            </a:p>
          </p:txBody>
        </p:sp>
        <p:cxnSp>
          <p:nvCxnSpPr>
            <p:cNvPr id="25" name="直接连接符 24"/>
            <p:cNvCxnSpPr>
              <a:cxnSpLocks noChangeShapeType="1"/>
            </p:cNvCxnSpPr>
            <p:nvPr/>
          </p:nvCxnSpPr>
          <p:spPr bwMode="auto">
            <a:xfrm>
              <a:off x="0" y="498330"/>
              <a:ext cx="4680000" cy="0"/>
            </a:xfrm>
            <a:prstGeom prst="line">
              <a:avLst/>
            </a:prstGeom>
            <a:noFill/>
            <a:ln w="19050">
              <a:solidFill>
                <a:srgbClr val="4BACC6"/>
              </a:solidFill>
              <a:round/>
              <a:headEnd/>
              <a:tailEnd/>
            </a:ln>
            <a:extLst>
              <a:ext uri="{909E8E84-426E-40DD-AFC4-6F175D3DCCD1}">
                <a14:hiddenFill xmlns:a14="http://schemas.microsoft.com/office/drawing/2010/main">
                  <a:noFill/>
                </a14:hiddenFill>
              </a:ext>
            </a:extLst>
          </p:spPr>
        </p:cxnSp>
      </p:grpSp>
      <p:sp>
        <p:nvSpPr>
          <p:cNvPr id="26" name="矩形 23"/>
          <p:cNvSpPr>
            <a:spLocks noChangeArrowheads="1"/>
          </p:cNvSpPr>
          <p:nvPr/>
        </p:nvSpPr>
        <p:spPr bwMode="auto">
          <a:xfrm>
            <a:off x="3637310" y="4646687"/>
            <a:ext cx="3382962"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pPr>
              <a:buFont typeface="Arial" panose="020B0604020202020204" pitchFamily="34" charset="0"/>
              <a:buNone/>
            </a:pPr>
            <a:r>
              <a:rPr lang="zh-CN" altLang="en-US" sz="2800" b="1" dirty="0" smtClean="0">
                <a:solidFill>
                  <a:srgbClr val="595959"/>
                </a:solidFill>
                <a:ea typeface="微软雅黑" panose="020B0503020204020204" pitchFamily="34" charset="-122"/>
                <a:sym typeface="Calibri" panose="020F0502020204030204" pitchFamily="34" charset="0"/>
              </a:rPr>
              <a:t>常见问题</a:t>
            </a:r>
            <a:endParaRPr lang="zh-CN" altLang="en-US" sz="2800" b="1" dirty="0">
              <a:solidFill>
                <a:srgbClr val="595959"/>
              </a:solidFill>
              <a:ea typeface="微软雅黑" panose="020B0503020204020204" pitchFamily="34" charset="-122"/>
              <a:sym typeface="Calibri" panose="020F0502020204030204" pitchFamily="34" charset="0"/>
            </a:endParaRPr>
          </a:p>
        </p:txBody>
      </p:sp>
    </p:spTree>
    <p:extLst>
      <p:ext uri="{BB962C8B-B14F-4D97-AF65-F5344CB8AC3E}">
        <p14:creationId xmlns:p14="http://schemas.microsoft.com/office/powerpoint/2010/main" val="2725556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5220096"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具体操作</a:t>
            </a:r>
            <a:endParaRPr lang="zh-CN" altLang="en-US" sz="2600" b="1" dirty="0">
              <a:solidFill>
                <a:srgbClr val="FFFF00"/>
              </a:solidFill>
              <a:effectLst>
                <a:outerShdw blurRad="38100" dist="38100" dir="2700000" algn="tl">
                  <a:srgbClr val="000000">
                    <a:alpha val="43137"/>
                  </a:srgbClr>
                </a:outerShdw>
              </a:effectLst>
            </a:endParaRPr>
          </a:p>
        </p:txBody>
      </p:sp>
      <p:sp>
        <p:nvSpPr>
          <p:cNvPr id="3" name="矩形 2"/>
          <p:cNvSpPr/>
          <p:nvPr/>
        </p:nvSpPr>
        <p:spPr>
          <a:xfrm>
            <a:off x="0" y="2780928"/>
            <a:ext cx="9144000" cy="1830245"/>
          </a:xfrm>
          <a:prstGeom prst="rect">
            <a:avLst/>
          </a:prstGeom>
        </p:spPr>
        <p:txBody>
          <a:bodyPr wrap="square">
            <a:spAutoFit/>
          </a:bodyPr>
          <a:lstStyle/>
          <a:p>
            <a:pPr algn="ctr">
              <a:lnSpc>
                <a:spcPct val="150000"/>
              </a:lnSpc>
              <a:spcBef>
                <a:spcPct val="0"/>
              </a:spcBef>
            </a:pPr>
            <a:r>
              <a:rPr lang="zh-CN" altLang="en-US" sz="4000" b="1" dirty="0" smtClean="0">
                <a:latin typeface="微软雅黑" pitchFamily="34" charset="-122"/>
                <a:ea typeface="微软雅黑" pitchFamily="34" charset="-122"/>
              </a:rPr>
              <a:t>企 业 备 案 申 请 流 程</a:t>
            </a:r>
            <a:endParaRPr lang="en-US" altLang="zh-CN" sz="4000" b="1" dirty="0" smtClean="0">
              <a:latin typeface="微软雅黑" pitchFamily="34" charset="-122"/>
              <a:ea typeface="微软雅黑" pitchFamily="34" charset="-122"/>
            </a:endParaRPr>
          </a:p>
          <a:p>
            <a:pPr algn="ctr">
              <a:lnSpc>
                <a:spcPct val="150000"/>
              </a:lnSpc>
              <a:spcBef>
                <a:spcPct val="0"/>
              </a:spcBef>
            </a:pPr>
            <a:r>
              <a:rPr lang="en-US" altLang="zh-CN" sz="4000" b="1" dirty="0" smtClean="0">
                <a:latin typeface="微软雅黑" pitchFamily="34" charset="-122"/>
                <a:ea typeface="微软雅黑" pitchFamily="34" charset="-122"/>
              </a:rPr>
              <a:t>(</a:t>
            </a:r>
            <a:r>
              <a:rPr lang="zh-CN" altLang="en-US" sz="4000" b="1" dirty="0" smtClean="0">
                <a:latin typeface="微软雅黑" pitchFamily="34" charset="-122"/>
                <a:ea typeface="微软雅黑" pitchFamily="34" charset="-122"/>
              </a:rPr>
              <a:t>申请开通无纸化）  </a:t>
            </a:r>
            <a:endParaRPr lang="zh-CN" altLang="en-US" sz="4000" b="1" dirty="0">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5999" y="216000"/>
            <a:ext cx="5440263"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具体操作</a:t>
            </a:r>
            <a:r>
              <a:rPr lang="en-US" altLang="zh-CN" sz="2600" b="1" dirty="0" smtClean="0">
                <a:solidFill>
                  <a:srgbClr val="FFFF00"/>
                </a:solidFill>
                <a:effectLst>
                  <a:outerShdw blurRad="38100" dist="38100" dir="2700000" algn="tl">
                    <a:srgbClr val="000000">
                      <a:alpha val="43137"/>
                    </a:srgbClr>
                  </a:outerShdw>
                </a:effectLst>
              </a:rPr>
              <a:t>—</a:t>
            </a:r>
            <a:r>
              <a:rPr lang="zh-CN" altLang="en-US" sz="2600" b="1" dirty="0">
                <a:solidFill>
                  <a:srgbClr val="FFFF00"/>
                </a:solidFill>
                <a:effectLst>
                  <a:outerShdw blurRad="38100" dist="38100" dir="2700000" algn="tl">
                    <a:srgbClr val="000000">
                      <a:alpha val="43137"/>
                    </a:srgbClr>
                  </a:outerShdw>
                </a:effectLst>
              </a:rPr>
              <a:t>企业</a:t>
            </a:r>
            <a:r>
              <a:rPr lang="zh-CN" altLang="en-US" sz="2600" b="1" dirty="0" smtClean="0">
                <a:solidFill>
                  <a:srgbClr val="FFFF00"/>
                </a:solidFill>
                <a:effectLst>
                  <a:outerShdw blurRad="38100" dist="38100" dir="2700000" algn="tl">
                    <a:srgbClr val="000000">
                      <a:alpha val="43137"/>
                    </a:srgbClr>
                  </a:outerShdw>
                </a:effectLst>
              </a:rPr>
              <a:t>备案操作流程</a:t>
            </a:r>
            <a:endParaRPr lang="zh-CN" altLang="en-US" sz="2600" b="1" dirty="0">
              <a:solidFill>
                <a:srgbClr val="FFFF00"/>
              </a:solidFill>
              <a:effectLst>
                <a:outerShdw blurRad="38100" dist="38100" dir="2700000" algn="tl">
                  <a:srgbClr val="000000">
                    <a:alpha val="43137"/>
                  </a:srgbClr>
                </a:outerShdw>
              </a:effectLst>
            </a:endParaRPr>
          </a:p>
        </p:txBody>
      </p:sp>
      <p:sp>
        <p:nvSpPr>
          <p:cNvPr id="5120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522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96" y="1124744"/>
            <a:ext cx="9023350" cy="5073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圆角矩形标注 2"/>
          <p:cNvSpPr/>
          <p:nvPr/>
        </p:nvSpPr>
        <p:spPr bwMode="auto">
          <a:xfrm>
            <a:off x="3996915" y="1556792"/>
            <a:ext cx="2663317" cy="864096"/>
          </a:xfrm>
          <a:prstGeom prst="wedgeRoundRectCallout">
            <a:avLst>
              <a:gd name="adj1" fmla="val -28549"/>
              <a:gd name="adj2" fmla="val 81607"/>
              <a:gd name="adj3" fmla="val 16667"/>
            </a:avLst>
          </a:prstGeom>
          <a:solidFill>
            <a:srgbClr val="E4EDF8"/>
          </a:solidFill>
          <a:ln w="9525" cmpd="sng">
            <a:solidFill>
              <a:srgbClr val="FF0000"/>
            </a:solidFill>
            <a:prstDash val="sysDash"/>
            <a:miter lim="800000"/>
            <a:headEnd/>
            <a:tailEnd/>
          </a:ln>
        </p:spPr>
        <p:txBody>
          <a:bodyPr rtlCol="0" anchor="ctr"/>
          <a:lstStyle/>
          <a:p>
            <a:pP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首次备案请使用报检企业账户登入</a:t>
            </a:r>
          </a:p>
        </p:txBody>
      </p:sp>
      <p:sp>
        <p:nvSpPr>
          <p:cNvPr id="29" name="圆角矩形标注 28"/>
          <p:cNvSpPr/>
          <p:nvPr/>
        </p:nvSpPr>
        <p:spPr bwMode="auto">
          <a:xfrm>
            <a:off x="6156176" y="3973120"/>
            <a:ext cx="2808312" cy="864096"/>
          </a:xfrm>
          <a:prstGeom prst="wedgeRoundRectCallout">
            <a:avLst>
              <a:gd name="adj1" fmla="val -59544"/>
              <a:gd name="adj2" fmla="val -99172"/>
              <a:gd name="adj3" fmla="val 16667"/>
            </a:avLst>
          </a:prstGeom>
          <a:solidFill>
            <a:srgbClr val="E4EDF8"/>
          </a:solidFill>
          <a:ln w="9525" cmpd="sng">
            <a:solidFill>
              <a:srgbClr val="FF0000"/>
            </a:solidFill>
            <a:prstDash val="sysDash"/>
            <a:miter lim="800000"/>
            <a:headEnd/>
            <a:tailEnd/>
          </a:ln>
        </p:spPr>
        <p:txBody>
          <a:bodyPr rtlCol="0" anchor="ctr"/>
          <a:lstStyle/>
          <a:p>
            <a:pP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用户代码：报检企业注册号</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a:p>
            <a:pP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登</a:t>
            </a:r>
            <a:r>
              <a:rPr lang="zh-CN" altLang="en-US" sz="1600" b="1" dirty="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录</a:t>
            </a: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密码：注册号后</a:t>
            </a:r>
            <a:r>
              <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6</a:t>
            </a: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位</a:t>
            </a:r>
          </a:p>
        </p:txBody>
      </p:sp>
    </p:spTree>
    <p:extLst>
      <p:ext uri="{BB962C8B-B14F-4D97-AF65-F5344CB8AC3E}">
        <p14:creationId xmlns:p14="http://schemas.microsoft.com/office/powerpoint/2010/main" val="1349808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52227"/>
                                        </p:tgtEl>
                                        <p:attrNameLst>
                                          <p:attrName>style.visibility</p:attrName>
                                        </p:attrNameLst>
                                      </p:cBhvr>
                                      <p:to>
                                        <p:strVal val="visible"/>
                                      </p:to>
                                    </p:set>
                                    <p:animEffect transition="in" filter="wipe(up)">
                                      <p:cBhvr>
                                        <p:cTn id="7" dur="500"/>
                                        <p:tgtEl>
                                          <p:spTgt spid="5222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1"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down)">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wipe(down)">
                                      <p:cBhvr>
                                        <p:cTn id="1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1" animBg="1"/>
      <p:bldP spid="2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9"/>
          <p:cNvSpPr>
            <a:spLocks noChangeArrowheads="1"/>
          </p:cNvSpPr>
          <p:nvPr/>
        </p:nvSpPr>
        <p:spPr bwMode="auto">
          <a:xfrm>
            <a:off x="216000" y="216000"/>
            <a:ext cx="2255837"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目 录</a:t>
            </a:r>
            <a:endParaRPr lang="zh-CN" altLang="en-US" sz="2600" b="1" dirty="0">
              <a:solidFill>
                <a:srgbClr val="FFFF00"/>
              </a:solidFill>
              <a:effectLst>
                <a:outerShdw blurRad="38100" dist="38100" dir="2700000" algn="tl">
                  <a:srgbClr val="000000">
                    <a:alpha val="43137"/>
                  </a:srgbClr>
                </a:outerShdw>
              </a:effectLst>
            </a:endParaRPr>
          </a:p>
        </p:txBody>
      </p:sp>
      <p:grpSp>
        <p:nvGrpSpPr>
          <p:cNvPr id="2" name="组合 75"/>
          <p:cNvGrpSpPr>
            <a:grpSpLocks/>
          </p:cNvGrpSpPr>
          <p:nvPr/>
        </p:nvGrpSpPr>
        <p:grpSpPr bwMode="auto">
          <a:xfrm>
            <a:off x="1835696" y="1988840"/>
            <a:ext cx="4694972" cy="498475"/>
            <a:chOff x="0" y="0"/>
            <a:chExt cx="4696613" cy="498330"/>
          </a:xfrm>
        </p:grpSpPr>
        <p:sp>
          <p:nvSpPr>
            <p:cNvPr id="29" name="圆角矩形 8"/>
            <p:cNvSpPr>
              <a:spLocks noChangeArrowheads="1"/>
            </p:cNvSpPr>
            <p:nvPr/>
          </p:nvSpPr>
          <p:spPr bwMode="auto">
            <a:xfrm>
              <a:off x="23820" y="0"/>
              <a:ext cx="474829" cy="426914"/>
            </a:xfrm>
            <a:prstGeom prst="roundRect">
              <a:avLst>
                <a:gd name="adj" fmla="val 16667"/>
              </a:avLst>
            </a:prstGeom>
            <a:solidFill>
              <a:srgbClr val="198BB3"/>
            </a:solidFill>
            <a:ln w="19050">
              <a:solidFill>
                <a:srgbClr val="95B3D7"/>
              </a:solidFill>
              <a:round/>
              <a:headEnd/>
              <a:tailEnd/>
            </a:ln>
          </p:spPr>
          <p:txBody>
            <a:bodyPr/>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pPr algn="ctr" eaLnBrk="1" hangingPunct="1">
                <a:buFont typeface="Arial" panose="020B0604020202020204" pitchFamily="34" charset="0"/>
                <a:buNone/>
              </a:pPr>
              <a:r>
                <a:rPr lang="en-US" altLang="zh-CN">
                  <a:solidFill>
                    <a:schemeClr val="bg1"/>
                  </a:solidFill>
                  <a:latin typeface="Arial" panose="020B0604020202020204" pitchFamily="34" charset="0"/>
                  <a:sym typeface="Calibri" panose="020F0502020204030204" pitchFamily="34" charset="0"/>
                </a:rPr>
                <a:t>1</a:t>
              </a:r>
              <a:endParaRPr lang="zh-CN" altLang="en-US">
                <a:solidFill>
                  <a:schemeClr val="bg1"/>
                </a:solidFill>
                <a:latin typeface="Arial" panose="020B0604020202020204" pitchFamily="34" charset="0"/>
                <a:sym typeface="Calibri" panose="020F0502020204030204" pitchFamily="34" charset="0"/>
              </a:endParaRPr>
            </a:p>
          </p:txBody>
        </p:sp>
        <p:cxnSp>
          <p:nvCxnSpPr>
            <p:cNvPr id="30" name="直接连接符 9"/>
            <p:cNvCxnSpPr>
              <a:cxnSpLocks noChangeShapeType="1"/>
            </p:cNvCxnSpPr>
            <p:nvPr/>
          </p:nvCxnSpPr>
          <p:spPr bwMode="auto">
            <a:xfrm flipV="1">
              <a:off x="0" y="491249"/>
              <a:ext cx="4696614" cy="7081"/>
            </a:xfrm>
            <a:prstGeom prst="line">
              <a:avLst/>
            </a:prstGeom>
            <a:noFill/>
            <a:ln w="19050">
              <a:solidFill>
                <a:srgbClr val="4BACC6"/>
              </a:solidFill>
              <a:round/>
              <a:headEnd/>
              <a:tailEnd/>
            </a:ln>
            <a:extLst>
              <a:ext uri="{909E8E84-426E-40DD-AFC4-6F175D3DCCD1}">
                <a14:hiddenFill xmlns:a14="http://schemas.microsoft.com/office/drawing/2010/main">
                  <a:noFill/>
                </a14:hiddenFill>
              </a:ext>
            </a:extLst>
          </p:spPr>
        </p:cxnSp>
      </p:grpSp>
      <p:sp>
        <p:nvSpPr>
          <p:cNvPr id="31" name="矩形 10"/>
          <p:cNvSpPr>
            <a:spLocks noChangeArrowheads="1"/>
          </p:cNvSpPr>
          <p:nvPr/>
        </p:nvSpPr>
        <p:spPr bwMode="auto">
          <a:xfrm>
            <a:off x="3556186" y="1988840"/>
            <a:ext cx="2806626"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r>
              <a:rPr lang="zh-CN" altLang="en-US" sz="2800" b="1" dirty="0">
                <a:solidFill>
                  <a:srgbClr val="595959"/>
                </a:solidFill>
                <a:ea typeface="微软雅黑" panose="020B0503020204020204" pitchFamily="34" charset="-122"/>
                <a:sym typeface="Calibri" panose="020F0502020204030204" pitchFamily="34" charset="0"/>
              </a:rPr>
              <a:t>项目</a:t>
            </a:r>
            <a:r>
              <a:rPr lang="zh-CN" altLang="en-US" sz="2800" b="1" dirty="0" smtClean="0">
                <a:solidFill>
                  <a:srgbClr val="595959"/>
                </a:solidFill>
                <a:ea typeface="微软雅黑" panose="020B0503020204020204" pitchFamily="34" charset="-122"/>
                <a:sym typeface="Calibri" panose="020F0502020204030204" pitchFamily="34" charset="0"/>
              </a:rPr>
              <a:t>介绍</a:t>
            </a:r>
            <a:endParaRPr lang="zh-CN" altLang="en-US" sz="2800" b="1" dirty="0">
              <a:solidFill>
                <a:srgbClr val="595959"/>
              </a:solidFill>
              <a:ea typeface="微软雅黑" panose="020B0503020204020204" pitchFamily="34" charset="-122"/>
              <a:sym typeface="Calibri" panose="020F0502020204030204" pitchFamily="34" charset="0"/>
            </a:endParaRPr>
          </a:p>
        </p:txBody>
      </p:sp>
      <p:sp>
        <p:nvSpPr>
          <p:cNvPr id="32" name="矩形 11"/>
          <p:cNvSpPr>
            <a:spLocks noChangeArrowheads="1"/>
          </p:cNvSpPr>
          <p:nvPr/>
        </p:nvSpPr>
        <p:spPr bwMode="auto">
          <a:xfrm>
            <a:off x="3556185" y="2636044"/>
            <a:ext cx="2662163" cy="50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pPr>
              <a:buFont typeface="Arial" panose="020B0604020202020204" pitchFamily="34" charset="0"/>
              <a:buNone/>
            </a:pPr>
            <a:endParaRPr lang="zh-CN" altLang="en-US" sz="2400" b="1" dirty="0">
              <a:solidFill>
                <a:srgbClr val="FF0000"/>
              </a:solidFill>
              <a:ea typeface="微软雅黑" panose="020B0503020204020204" pitchFamily="34" charset="-122"/>
              <a:sym typeface="Calibri" panose="020F0502020204030204" pitchFamily="34" charset="0"/>
            </a:endParaRPr>
          </a:p>
        </p:txBody>
      </p:sp>
      <p:grpSp>
        <p:nvGrpSpPr>
          <p:cNvPr id="3" name="组合 76"/>
          <p:cNvGrpSpPr>
            <a:grpSpLocks/>
          </p:cNvGrpSpPr>
          <p:nvPr/>
        </p:nvGrpSpPr>
        <p:grpSpPr bwMode="auto">
          <a:xfrm>
            <a:off x="1835696" y="2643981"/>
            <a:ext cx="4678362" cy="498475"/>
            <a:chOff x="0" y="0"/>
            <a:chExt cx="4680000" cy="498330"/>
          </a:xfrm>
        </p:grpSpPr>
        <p:sp>
          <p:nvSpPr>
            <p:cNvPr id="34" name="圆角矩形 13"/>
            <p:cNvSpPr>
              <a:spLocks noChangeArrowheads="1"/>
            </p:cNvSpPr>
            <p:nvPr/>
          </p:nvSpPr>
          <p:spPr bwMode="auto">
            <a:xfrm>
              <a:off x="23820" y="0"/>
              <a:ext cx="474829" cy="426914"/>
            </a:xfrm>
            <a:prstGeom prst="roundRect">
              <a:avLst>
                <a:gd name="adj" fmla="val 16667"/>
              </a:avLst>
            </a:prstGeom>
            <a:solidFill>
              <a:srgbClr val="198BB3"/>
            </a:solidFill>
            <a:ln w="19050">
              <a:solidFill>
                <a:srgbClr val="95B3D7"/>
              </a:solidFill>
              <a:round/>
              <a:headEnd/>
              <a:tailEnd/>
            </a:ln>
          </p:spPr>
          <p:txBody>
            <a:bodyPr/>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pPr algn="ctr" eaLnBrk="1" hangingPunct="1">
                <a:buFont typeface="Arial" panose="020B0604020202020204" pitchFamily="34" charset="0"/>
                <a:buNone/>
              </a:pPr>
              <a:r>
                <a:rPr lang="en-US" altLang="zh-CN">
                  <a:solidFill>
                    <a:schemeClr val="bg1"/>
                  </a:solidFill>
                  <a:latin typeface="Arial" panose="020B0604020202020204" pitchFamily="34" charset="0"/>
                  <a:sym typeface="Calibri" panose="020F0502020204030204" pitchFamily="34" charset="0"/>
                </a:rPr>
                <a:t>2</a:t>
              </a:r>
              <a:endParaRPr lang="zh-CN" altLang="en-US">
                <a:solidFill>
                  <a:schemeClr val="bg1"/>
                </a:solidFill>
                <a:latin typeface="Arial" panose="020B0604020202020204" pitchFamily="34" charset="0"/>
                <a:sym typeface="Calibri" panose="020F0502020204030204" pitchFamily="34" charset="0"/>
              </a:endParaRPr>
            </a:p>
          </p:txBody>
        </p:sp>
        <p:cxnSp>
          <p:nvCxnSpPr>
            <p:cNvPr id="35" name="直接连接符 14"/>
            <p:cNvCxnSpPr>
              <a:cxnSpLocks noChangeShapeType="1"/>
            </p:cNvCxnSpPr>
            <p:nvPr/>
          </p:nvCxnSpPr>
          <p:spPr bwMode="auto">
            <a:xfrm>
              <a:off x="0" y="498330"/>
              <a:ext cx="4680000" cy="0"/>
            </a:xfrm>
            <a:prstGeom prst="line">
              <a:avLst/>
            </a:prstGeom>
            <a:noFill/>
            <a:ln w="19050">
              <a:solidFill>
                <a:srgbClr val="4BACC6"/>
              </a:solidFill>
              <a:round/>
              <a:headEnd/>
              <a:tailEnd/>
            </a:ln>
            <a:extLst>
              <a:ext uri="{909E8E84-426E-40DD-AFC4-6F175D3DCCD1}">
                <a14:hiddenFill xmlns:a14="http://schemas.microsoft.com/office/drawing/2010/main">
                  <a:noFill/>
                </a14:hiddenFill>
              </a:ext>
            </a:extLst>
          </p:spPr>
        </p:cxnSp>
      </p:grpSp>
      <p:sp>
        <p:nvSpPr>
          <p:cNvPr id="36" name="矩形 15"/>
          <p:cNvSpPr>
            <a:spLocks noChangeArrowheads="1"/>
          </p:cNvSpPr>
          <p:nvPr/>
        </p:nvSpPr>
        <p:spPr bwMode="auto">
          <a:xfrm>
            <a:off x="3556185" y="2601119"/>
            <a:ext cx="3382962"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endParaRPr lang="zh-CN" altLang="en-US" sz="2800" b="1" dirty="0">
              <a:solidFill>
                <a:srgbClr val="595959"/>
              </a:solidFill>
              <a:ea typeface="微软雅黑" panose="020B0503020204020204" pitchFamily="34" charset="-122"/>
              <a:sym typeface="Calibri" panose="020F0502020204030204" pitchFamily="34" charset="0"/>
            </a:endParaRPr>
          </a:p>
          <a:p>
            <a:endParaRPr lang="zh-CN" altLang="en-US" sz="2800" b="1" dirty="0">
              <a:solidFill>
                <a:srgbClr val="595959"/>
              </a:solidFill>
              <a:ea typeface="微软雅黑" panose="020B0503020204020204" pitchFamily="34" charset="-122"/>
              <a:sym typeface="Calibri" panose="020F0502020204030204" pitchFamily="34" charset="0"/>
            </a:endParaRPr>
          </a:p>
        </p:txBody>
      </p:sp>
      <p:grpSp>
        <p:nvGrpSpPr>
          <p:cNvPr id="4" name="组合 79"/>
          <p:cNvGrpSpPr>
            <a:grpSpLocks/>
          </p:cNvGrpSpPr>
          <p:nvPr/>
        </p:nvGrpSpPr>
        <p:grpSpPr bwMode="auto">
          <a:xfrm>
            <a:off x="1835696" y="3284116"/>
            <a:ext cx="4678362" cy="498475"/>
            <a:chOff x="0" y="0"/>
            <a:chExt cx="4680000" cy="498330"/>
          </a:xfrm>
        </p:grpSpPr>
        <p:sp>
          <p:nvSpPr>
            <p:cNvPr id="38" name="圆角矩形 17"/>
            <p:cNvSpPr>
              <a:spLocks noChangeArrowheads="1"/>
            </p:cNvSpPr>
            <p:nvPr/>
          </p:nvSpPr>
          <p:spPr bwMode="auto">
            <a:xfrm>
              <a:off x="23820" y="0"/>
              <a:ext cx="474829" cy="426914"/>
            </a:xfrm>
            <a:prstGeom prst="roundRect">
              <a:avLst>
                <a:gd name="adj" fmla="val 16667"/>
              </a:avLst>
            </a:prstGeom>
            <a:solidFill>
              <a:srgbClr val="198BB3"/>
            </a:solidFill>
            <a:ln w="19050">
              <a:solidFill>
                <a:srgbClr val="95B3D7"/>
              </a:solidFill>
              <a:round/>
              <a:headEnd/>
              <a:tailEnd/>
            </a:ln>
          </p:spPr>
          <p:txBody>
            <a:bodyPr/>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pPr algn="ctr" eaLnBrk="1" hangingPunct="1">
                <a:buFont typeface="Arial" panose="020B0604020202020204" pitchFamily="34" charset="0"/>
                <a:buNone/>
              </a:pPr>
              <a:r>
                <a:rPr lang="en-US" altLang="zh-CN">
                  <a:solidFill>
                    <a:schemeClr val="bg1"/>
                  </a:solidFill>
                  <a:latin typeface="Arial" panose="020B0604020202020204" pitchFamily="34" charset="0"/>
                  <a:sym typeface="Calibri" panose="020F0502020204030204" pitchFamily="34" charset="0"/>
                </a:rPr>
                <a:t>3</a:t>
              </a:r>
              <a:endParaRPr lang="zh-CN" altLang="en-US">
                <a:solidFill>
                  <a:schemeClr val="bg1"/>
                </a:solidFill>
                <a:latin typeface="Arial" panose="020B0604020202020204" pitchFamily="34" charset="0"/>
                <a:sym typeface="Calibri" panose="020F0502020204030204" pitchFamily="34" charset="0"/>
              </a:endParaRPr>
            </a:p>
          </p:txBody>
        </p:sp>
        <p:cxnSp>
          <p:nvCxnSpPr>
            <p:cNvPr id="39" name="直接连接符 18"/>
            <p:cNvCxnSpPr>
              <a:cxnSpLocks noChangeShapeType="1"/>
            </p:cNvCxnSpPr>
            <p:nvPr/>
          </p:nvCxnSpPr>
          <p:spPr bwMode="auto">
            <a:xfrm>
              <a:off x="0" y="498330"/>
              <a:ext cx="4680000" cy="0"/>
            </a:xfrm>
            <a:prstGeom prst="line">
              <a:avLst/>
            </a:prstGeom>
            <a:noFill/>
            <a:ln w="19050">
              <a:solidFill>
                <a:srgbClr val="4BACC6"/>
              </a:solidFill>
              <a:round/>
              <a:headEnd/>
              <a:tailEnd/>
            </a:ln>
            <a:extLst>
              <a:ext uri="{909E8E84-426E-40DD-AFC4-6F175D3DCCD1}">
                <a14:hiddenFill xmlns:a14="http://schemas.microsoft.com/office/drawing/2010/main">
                  <a:noFill/>
                </a14:hiddenFill>
              </a:ext>
            </a:extLst>
          </p:spPr>
        </p:cxnSp>
      </p:grpSp>
      <p:sp>
        <p:nvSpPr>
          <p:cNvPr id="40" name="矩形 19"/>
          <p:cNvSpPr>
            <a:spLocks noChangeArrowheads="1"/>
          </p:cNvSpPr>
          <p:nvPr/>
        </p:nvSpPr>
        <p:spPr bwMode="auto">
          <a:xfrm>
            <a:off x="3556186" y="3251286"/>
            <a:ext cx="3382962"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pPr>
              <a:buFont typeface="Arial" panose="020B0604020202020204" pitchFamily="34" charset="0"/>
              <a:buNone/>
            </a:pPr>
            <a:r>
              <a:rPr lang="zh-CN" altLang="en-US" sz="2800" b="1" dirty="0" smtClean="0">
                <a:solidFill>
                  <a:srgbClr val="595959"/>
                </a:solidFill>
                <a:ea typeface="微软雅黑" panose="020B0503020204020204" pitchFamily="34" charset="-122"/>
                <a:sym typeface="Calibri" panose="020F0502020204030204" pitchFamily="34" charset="0"/>
              </a:rPr>
              <a:t>具体操作</a:t>
            </a:r>
            <a:endParaRPr lang="zh-CN" altLang="en-US" sz="2800" b="1" dirty="0">
              <a:solidFill>
                <a:srgbClr val="595959"/>
              </a:solidFill>
              <a:ea typeface="微软雅黑" panose="020B0503020204020204" pitchFamily="34" charset="-122"/>
              <a:sym typeface="Calibri" panose="020F0502020204030204" pitchFamily="34" charset="0"/>
            </a:endParaRPr>
          </a:p>
        </p:txBody>
      </p:sp>
      <p:grpSp>
        <p:nvGrpSpPr>
          <p:cNvPr id="5" name="组合 82"/>
          <p:cNvGrpSpPr>
            <a:grpSpLocks/>
          </p:cNvGrpSpPr>
          <p:nvPr/>
        </p:nvGrpSpPr>
        <p:grpSpPr bwMode="auto">
          <a:xfrm>
            <a:off x="1835696" y="3932188"/>
            <a:ext cx="4678362" cy="498475"/>
            <a:chOff x="0" y="0"/>
            <a:chExt cx="4680000" cy="498330"/>
          </a:xfrm>
        </p:grpSpPr>
        <p:sp>
          <p:nvSpPr>
            <p:cNvPr id="42" name="圆角矩形 21"/>
            <p:cNvSpPr>
              <a:spLocks noChangeArrowheads="1"/>
            </p:cNvSpPr>
            <p:nvPr/>
          </p:nvSpPr>
          <p:spPr bwMode="auto">
            <a:xfrm>
              <a:off x="23820" y="0"/>
              <a:ext cx="474829" cy="426914"/>
            </a:xfrm>
            <a:prstGeom prst="roundRect">
              <a:avLst>
                <a:gd name="adj" fmla="val 16667"/>
              </a:avLst>
            </a:prstGeom>
            <a:solidFill>
              <a:srgbClr val="198BB3"/>
            </a:solidFill>
            <a:ln w="19050">
              <a:solidFill>
                <a:srgbClr val="95B3D7"/>
              </a:solidFill>
              <a:round/>
              <a:headEnd/>
              <a:tailEnd/>
            </a:ln>
          </p:spPr>
          <p:txBody>
            <a:bodyPr/>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pPr algn="ctr" eaLnBrk="1" hangingPunct="1">
                <a:buFont typeface="Arial" panose="020B0604020202020204" pitchFamily="34" charset="0"/>
                <a:buNone/>
              </a:pPr>
              <a:r>
                <a:rPr lang="en-US" altLang="zh-CN" dirty="0">
                  <a:solidFill>
                    <a:schemeClr val="bg1"/>
                  </a:solidFill>
                  <a:latin typeface="Arial" panose="020B0604020202020204" pitchFamily="34" charset="0"/>
                  <a:sym typeface="Calibri" panose="020F0502020204030204" pitchFamily="34" charset="0"/>
                </a:rPr>
                <a:t>4</a:t>
              </a:r>
              <a:endParaRPr lang="zh-CN" altLang="en-US" dirty="0">
                <a:solidFill>
                  <a:schemeClr val="bg1"/>
                </a:solidFill>
                <a:latin typeface="Arial" panose="020B0604020202020204" pitchFamily="34" charset="0"/>
                <a:sym typeface="Calibri" panose="020F0502020204030204" pitchFamily="34" charset="0"/>
              </a:endParaRPr>
            </a:p>
          </p:txBody>
        </p:sp>
        <p:cxnSp>
          <p:nvCxnSpPr>
            <p:cNvPr id="43" name="直接连接符 22"/>
            <p:cNvCxnSpPr>
              <a:cxnSpLocks noChangeShapeType="1"/>
            </p:cNvCxnSpPr>
            <p:nvPr/>
          </p:nvCxnSpPr>
          <p:spPr bwMode="auto">
            <a:xfrm>
              <a:off x="0" y="498330"/>
              <a:ext cx="4680000" cy="0"/>
            </a:xfrm>
            <a:prstGeom prst="line">
              <a:avLst/>
            </a:prstGeom>
            <a:noFill/>
            <a:ln w="19050">
              <a:solidFill>
                <a:srgbClr val="4BACC6"/>
              </a:solidFill>
              <a:round/>
              <a:headEnd/>
              <a:tailEnd/>
            </a:ln>
            <a:extLst>
              <a:ext uri="{909E8E84-426E-40DD-AFC4-6F175D3DCCD1}">
                <a14:hiddenFill xmlns:a14="http://schemas.microsoft.com/office/drawing/2010/main">
                  <a:noFill/>
                </a14:hiddenFill>
              </a:ext>
            </a:extLst>
          </p:spPr>
        </p:cxnSp>
      </p:grpSp>
      <p:sp>
        <p:nvSpPr>
          <p:cNvPr id="44" name="矩形 23"/>
          <p:cNvSpPr>
            <a:spLocks noChangeArrowheads="1"/>
          </p:cNvSpPr>
          <p:nvPr/>
        </p:nvSpPr>
        <p:spPr bwMode="auto">
          <a:xfrm>
            <a:off x="3572438" y="3926607"/>
            <a:ext cx="3382962"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pPr>
              <a:buFont typeface="Arial" panose="020B0604020202020204" pitchFamily="34" charset="0"/>
              <a:buNone/>
            </a:pPr>
            <a:r>
              <a:rPr lang="zh-CN" altLang="en-US" sz="2800" b="1" dirty="0" smtClean="0">
                <a:solidFill>
                  <a:srgbClr val="595959"/>
                </a:solidFill>
                <a:ea typeface="微软雅黑" panose="020B0503020204020204" pitchFamily="34" charset="-122"/>
                <a:sym typeface="Calibri" panose="020F0502020204030204" pitchFamily="34" charset="0"/>
              </a:rPr>
              <a:t>系统演示</a:t>
            </a:r>
            <a:endParaRPr lang="zh-CN" altLang="en-US" sz="2800" b="1" dirty="0">
              <a:solidFill>
                <a:srgbClr val="595959"/>
              </a:solidFill>
              <a:ea typeface="微软雅黑" panose="020B0503020204020204" pitchFamily="34" charset="-122"/>
              <a:sym typeface="Calibri" panose="020F0502020204030204" pitchFamily="34" charset="0"/>
            </a:endParaRPr>
          </a:p>
        </p:txBody>
      </p:sp>
      <p:sp>
        <p:nvSpPr>
          <p:cNvPr id="24" name="矩形 19"/>
          <p:cNvSpPr>
            <a:spLocks noChangeArrowheads="1"/>
          </p:cNvSpPr>
          <p:nvPr/>
        </p:nvSpPr>
        <p:spPr bwMode="auto">
          <a:xfrm>
            <a:off x="3547062" y="2630956"/>
            <a:ext cx="3382962"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pPr>
              <a:buFont typeface="Arial" panose="020B0604020202020204" pitchFamily="34" charset="0"/>
              <a:buNone/>
            </a:pPr>
            <a:r>
              <a:rPr lang="zh-CN" altLang="en-US" sz="2800" b="1" dirty="0" smtClean="0">
                <a:solidFill>
                  <a:srgbClr val="595959"/>
                </a:solidFill>
                <a:ea typeface="微软雅黑" panose="020B0503020204020204" pitchFamily="34" charset="-122"/>
                <a:sym typeface="Calibri" panose="020F0502020204030204" pitchFamily="34" charset="0"/>
              </a:rPr>
              <a:t>主要功能</a:t>
            </a:r>
            <a:endParaRPr lang="zh-CN" altLang="en-US" sz="2800" b="1" dirty="0">
              <a:solidFill>
                <a:srgbClr val="595959"/>
              </a:solidFill>
              <a:ea typeface="微软雅黑" panose="020B0503020204020204" pitchFamily="34" charset="-122"/>
              <a:sym typeface="Calibri" panose="020F0502020204030204" pitchFamily="34" charset="0"/>
            </a:endParaRPr>
          </a:p>
        </p:txBody>
      </p:sp>
      <p:grpSp>
        <p:nvGrpSpPr>
          <p:cNvPr id="21" name="组合 82"/>
          <p:cNvGrpSpPr>
            <a:grpSpLocks/>
          </p:cNvGrpSpPr>
          <p:nvPr/>
        </p:nvGrpSpPr>
        <p:grpSpPr bwMode="auto">
          <a:xfrm>
            <a:off x="1835696" y="4652268"/>
            <a:ext cx="4678362" cy="498475"/>
            <a:chOff x="0" y="0"/>
            <a:chExt cx="4680000" cy="498330"/>
          </a:xfrm>
        </p:grpSpPr>
        <p:sp>
          <p:nvSpPr>
            <p:cNvPr id="22" name="圆角矩形 21"/>
            <p:cNvSpPr>
              <a:spLocks noChangeArrowheads="1"/>
            </p:cNvSpPr>
            <p:nvPr/>
          </p:nvSpPr>
          <p:spPr bwMode="auto">
            <a:xfrm>
              <a:off x="23820" y="0"/>
              <a:ext cx="474829" cy="426914"/>
            </a:xfrm>
            <a:prstGeom prst="roundRect">
              <a:avLst>
                <a:gd name="adj" fmla="val 16667"/>
              </a:avLst>
            </a:prstGeom>
            <a:solidFill>
              <a:srgbClr val="198BB3"/>
            </a:solidFill>
            <a:ln w="19050">
              <a:solidFill>
                <a:srgbClr val="95B3D7"/>
              </a:solidFill>
              <a:round/>
              <a:headEnd/>
              <a:tailEnd/>
            </a:ln>
          </p:spPr>
          <p:txBody>
            <a:bodyPr/>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pPr algn="ctr" eaLnBrk="1" hangingPunct="1">
                <a:buFont typeface="Arial" panose="020B0604020202020204" pitchFamily="34" charset="0"/>
                <a:buNone/>
              </a:pPr>
              <a:r>
                <a:rPr lang="en-US" altLang="zh-CN" dirty="0">
                  <a:solidFill>
                    <a:schemeClr val="bg1"/>
                  </a:solidFill>
                  <a:latin typeface="Arial" panose="020B0604020202020204" pitchFamily="34" charset="0"/>
                  <a:sym typeface="Calibri" panose="020F0502020204030204" pitchFamily="34" charset="0"/>
                </a:rPr>
                <a:t>5</a:t>
              </a:r>
              <a:endParaRPr lang="zh-CN" altLang="en-US" dirty="0">
                <a:solidFill>
                  <a:schemeClr val="bg1"/>
                </a:solidFill>
                <a:latin typeface="Arial" panose="020B0604020202020204" pitchFamily="34" charset="0"/>
                <a:sym typeface="Calibri" panose="020F0502020204030204" pitchFamily="34" charset="0"/>
              </a:endParaRPr>
            </a:p>
          </p:txBody>
        </p:sp>
        <p:cxnSp>
          <p:nvCxnSpPr>
            <p:cNvPr id="23" name="直接连接符 22"/>
            <p:cNvCxnSpPr>
              <a:cxnSpLocks noChangeShapeType="1"/>
            </p:cNvCxnSpPr>
            <p:nvPr/>
          </p:nvCxnSpPr>
          <p:spPr bwMode="auto">
            <a:xfrm>
              <a:off x="0" y="498330"/>
              <a:ext cx="4680000" cy="0"/>
            </a:xfrm>
            <a:prstGeom prst="line">
              <a:avLst/>
            </a:prstGeom>
            <a:noFill/>
            <a:ln w="19050">
              <a:solidFill>
                <a:srgbClr val="4BACC6"/>
              </a:solidFill>
              <a:round/>
              <a:headEnd/>
              <a:tailEnd/>
            </a:ln>
            <a:extLst>
              <a:ext uri="{909E8E84-426E-40DD-AFC4-6F175D3DCCD1}">
                <a14:hiddenFill xmlns:a14="http://schemas.microsoft.com/office/drawing/2010/main">
                  <a:noFill/>
                </a14:hiddenFill>
              </a:ext>
            </a:extLst>
          </p:spPr>
        </p:cxnSp>
      </p:grpSp>
      <p:sp>
        <p:nvSpPr>
          <p:cNvPr id="25" name="矩形 23"/>
          <p:cNvSpPr>
            <a:spLocks noChangeArrowheads="1"/>
          </p:cNvSpPr>
          <p:nvPr/>
        </p:nvSpPr>
        <p:spPr bwMode="auto">
          <a:xfrm>
            <a:off x="3572438" y="4646687"/>
            <a:ext cx="3382962"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pPr>
              <a:buFont typeface="Arial" panose="020B0604020202020204" pitchFamily="34" charset="0"/>
              <a:buNone/>
            </a:pPr>
            <a:r>
              <a:rPr lang="zh-CN" altLang="en-US" sz="2800" b="1" dirty="0" smtClean="0">
                <a:solidFill>
                  <a:srgbClr val="595959"/>
                </a:solidFill>
                <a:ea typeface="微软雅黑" panose="020B0503020204020204" pitchFamily="34" charset="-122"/>
                <a:sym typeface="Calibri" panose="020F0502020204030204" pitchFamily="34" charset="0"/>
              </a:rPr>
              <a:t>常见问题</a:t>
            </a:r>
            <a:endParaRPr lang="zh-CN" altLang="en-US" sz="2800" b="1" dirty="0">
              <a:solidFill>
                <a:srgbClr val="595959"/>
              </a:solidFill>
              <a:ea typeface="微软雅黑" panose="020B0503020204020204" pitchFamily="34" charset="-122"/>
              <a:sym typeface="Calibri" panose="020F0502020204030204" pitchFamily="34" charset="0"/>
            </a:endParaRPr>
          </a:p>
        </p:txBody>
      </p:sp>
    </p:spTree>
    <p:extLst>
      <p:ext uri="{BB962C8B-B14F-4D97-AF65-F5344CB8AC3E}">
        <p14:creationId xmlns:p14="http://schemas.microsoft.com/office/powerpoint/2010/main" val="2300749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5999" y="216000"/>
            <a:ext cx="5440263"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具体操作</a:t>
            </a:r>
            <a:r>
              <a:rPr lang="en-US" altLang="zh-CN" sz="2600" b="1" dirty="0" smtClean="0">
                <a:solidFill>
                  <a:srgbClr val="FFFF00"/>
                </a:solidFill>
                <a:effectLst>
                  <a:outerShdw blurRad="38100" dist="38100" dir="2700000" algn="tl">
                    <a:srgbClr val="000000">
                      <a:alpha val="43137"/>
                    </a:srgbClr>
                  </a:outerShdw>
                </a:effectLst>
              </a:rPr>
              <a:t>—</a:t>
            </a:r>
            <a:r>
              <a:rPr lang="zh-CN" altLang="en-US" sz="2600" b="1" dirty="0">
                <a:solidFill>
                  <a:srgbClr val="FFFF00"/>
                </a:solidFill>
                <a:effectLst>
                  <a:outerShdw blurRad="38100" dist="38100" dir="2700000" algn="tl">
                    <a:srgbClr val="000000">
                      <a:alpha val="43137"/>
                    </a:srgbClr>
                  </a:outerShdw>
                </a:effectLst>
              </a:rPr>
              <a:t>企业</a:t>
            </a:r>
            <a:r>
              <a:rPr lang="zh-CN" altLang="en-US" sz="2600" b="1" dirty="0" smtClean="0">
                <a:solidFill>
                  <a:srgbClr val="FFFF00"/>
                </a:solidFill>
                <a:effectLst>
                  <a:outerShdw blurRad="38100" dist="38100" dir="2700000" algn="tl">
                    <a:srgbClr val="000000">
                      <a:alpha val="43137"/>
                    </a:srgbClr>
                  </a:outerShdw>
                </a:effectLst>
              </a:rPr>
              <a:t>备案操作流程</a:t>
            </a:r>
            <a:endParaRPr lang="zh-CN" altLang="en-US" sz="2600" b="1" dirty="0">
              <a:solidFill>
                <a:srgbClr val="FFFF00"/>
              </a:solidFill>
              <a:effectLst>
                <a:outerShdw blurRad="38100" dist="38100" dir="2700000" algn="tl">
                  <a:srgbClr val="000000">
                    <a:alpha val="43137"/>
                  </a:srgbClr>
                </a:outerShdw>
              </a:effectLst>
            </a:endParaRPr>
          </a:p>
        </p:txBody>
      </p:sp>
      <p:sp>
        <p:nvSpPr>
          <p:cNvPr id="5120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pSp>
        <p:nvGrpSpPr>
          <p:cNvPr id="4" name="组合 3"/>
          <p:cNvGrpSpPr/>
          <p:nvPr/>
        </p:nvGrpSpPr>
        <p:grpSpPr>
          <a:xfrm>
            <a:off x="36513" y="1407048"/>
            <a:ext cx="9143999" cy="4254200"/>
            <a:chOff x="-1504950" y="666750"/>
            <a:chExt cx="12153900" cy="6432004"/>
          </a:xfrm>
        </p:grpSpPr>
        <p:pic>
          <p:nvPicPr>
            <p:cNvPr id="532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04950" y="666750"/>
              <a:ext cx="12153900" cy="552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32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04950" y="6165304"/>
              <a:ext cx="12153900" cy="933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1" name="圆角矩形标注 10"/>
          <p:cNvSpPr/>
          <p:nvPr/>
        </p:nvSpPr>
        <p:spPr bwMode="auto">
          <a:xfrm>
            <a:off x="5868144" y="648048"/>
            <a:ext cx="2808312" cy="648072"/>
          </a:xfrm>
          <a:prstGeom prst="wedgeRoundRectCallout">
            <a:avLst>
              <a:gd name="adj1" fmla="val 13717"/>
              <a:gd name="adj2" fmla="val 103163"/>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可下载企业承诺书模板、</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用户操作手册</a:t>
            </a:r>
          </a:p>
        </p:txBody>
      </p:sp>
      <p:sp>
        <p:nvSpPr>
          <p:cNvPr id="12" name="圆角矩形标注 11"/>
          <p:cNvSpPr/>
          <p:nvPr/>
        </p:nvSpPr>
        <p:spPr bwMode="auto">
          <a:xfrm>
            <a:off x="134962" y="3206403"/>
            <a:ext cx="2808312" cy="864096"/>
          </a:xfrm>
          <a:prstGeom prst="wedgeRoundRectCallout">
            <a:avLst>
              <a:gd name="adj1" fmla="val 12813"/>
              <a:gd name="adj2" fmla="val -160901"/>
              <a:gd name="adj3" fmla="val 16667"/>
            </a:avLst>
          </a:prstGeom>
          <a:solidFill>
            <a:srgbClr val="E4EDF8"/>
          </a:solidFill>
          <a:ln w="9525" cmpd="sng">
            <a:solidFill>
              <a:srgbClr val="FF0000"/>
            </a:solidFill>
            <a:prstDash val="sysDash"/>
            <a:miter lim="800000"/>
            <a:headEnd/>
            <a:tailEnd/>
          </a:ln>
        </p:spPr>
        <p:txBody>
          <a:bodyPr rtlCol="0" anchor="ctr"/>
          <a:lstStyle/>
          <a:p>
            <a:pP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点击‘备案申请’，企业可以进行无纸化备案的申请</a:t>
            </a:r>
          </a:p>
        </p:txBody>
      </p:sp>
      <p:sp>
        <p:nvSpPr>
          <p:cNvPr id="13" name="圆角矩形标注 12"/>
          <p:cNvSpPr/>
          <p:nvPr/>
        </p:nvSpPr>
        <p:spPr bwMode="auto">
          <a:xfrm>
            <a:off x="4716016" y="2420888"/>
            <a:ext cx="2808312" cy="864096"/>
          </a:xfrm>
          <a:prstGeom prst="wedgeRoundRectCallout">
            <a:avLst>
              <a:gd name="adj1" fmla="val -65423"/>
              <a:gd name="adj2" fmla="val -65368"/>
              <a:gd name="adj3" fmla="val 16667"/>
            </a:avLst>
          </a:prstGeom>
          <a:solidFill>
            <a:srgbClr val="E4EDF8"/>
          </a:solidFill>
          <a:ln w="9525" cmpd="sng">
            <a:solidFill>
              <a:srgbClr val="FF0000"/>
            </a:solidFill>
            <a:prstDash val="sysDash"/>
            <a:miter lim="800000"/>
            <a:headEnd/>
            <a:tailEnd/>
          </a:ln>
        </p:spPr>
        <p:txBody>
          <a:bodyPr rtlCol="0" anchor="ctr"/>
          <a:lstStyle/>
          <a:p>
            <a:pP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审核日志：可查看局端对企业审核的详细信息</a:t>
            </a:r>
          </a:p>
        </p:txBody>
      </p:sp>
    </p:spTree>
    <p:extLst>
      <p:ext uri="{BB962C8B-B14F-4D97-AF65-F5344CB8AC3E}">
        <p14:creationId xmlns:p14="http://schemas.microsoft.com/office/powerpoint/2010/main" val="2530136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down)">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down)">
                                      <p:cBhvr>
                                        <p:cTn id="2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5999" y="216000"/>
            <a:ext cx="5440263"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具体操作</a:t>
            </a:r>
            <a:r>
              <a:rPr lang="en-US" altLang="zh-CN" sz="2600" b="1" dirty="0" smtClean="0">
                <a:solidFill>
                  <a:srgbClr val="FFFF00"/>
                </a:solidFill>
                <a:effectLst>
                  <a:outerShdw blurRad="38100" dist="38100" dir="2700000" algn="tl">
                    <a:srgbClr val="000000">
                      <a:alpha val="43137"/>
                    </a:srgbClr>
                  </a:outerShdw>
                </a:effectLst>
              </a:rPr>
              <a:t>—</a:t>
            </a:r>
            <a:r>
              <a:rPr lang="zh-CN" altLang="en-US" sz="2600" b="1" dirty="0">
                <a:solidFill>
                  <a:srgbClr val="FFFF00"/>
                </a:solidFill>
                <a:effectLst>
                  <a:outerShdw blurRad="38100" dist="38100" dir="2700000" algn="tl">
                    <a:srgbClr val="000000">
                      <a:alpha val="43137"/>
                    </a:srgbClr>
                  </a:outerShdw>
                </a:effectLst>
              </a:rPr>
              <a:t>企业</a:t>
            </a:r>
            <a:r>
              <a:rPr lang="zh-CN" altLang="en-US" sz="2600" b="1" dirty="0" smtClean="0">
                <a:solidFill>
                  <a:srgbClr val="FFFF00"/>
                </a:solidFill>
                <a:effectLst>
                  <a:outerShdw blurRad="38100" dist="38100" dir="2700000" algn="tl">
                    <a:srgbClr val="000000">
                      <a:alpha val="43137"/>
                    </a:srgbClr>
                  </a:outerShdw>
                </a:effectLst>
              </a:rPr>
              <a:t>备案操作流程</a:t>
            </a:r>
            <a:endParaRPr lang="zh-CN" altLang="en-US" sz="2600" b="1" dirty="0">
              <a:solidFill>
                <a:srgbClr val="FFFF00"/>
              </a:solidFill>
              <a:effectLst>
                <a:outerShdw blurRad="38100" dist="38100" dir="2700000" algn="tl">
                  <a:srgbClr val="000000">
                    <a:alpha val="43137"/>
                  </a:srgbClr>
                </a:outerShdw>
              </a:effectLst>
            </a:endParaRPr>
          </a:p>
        </p:txBody>
      </p:sp>
      <p:sp>
        <p:nvSpPr>
          <p:cNvPr id="5120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pSp>
        <p:nvGrpSpPr>
          <p:cNvPr id="3" name="组合 2"/>
          <p:cNvGrpSpPr/>
          <p:nvPr/>
        </p:nvGrpSpPr>
        <p:grpSpPr>
          <a:xfrm>
            <a:off x="1331640" y="980728"/>
            <a:ext cx="6768752" cy="5733256"/>
            <a:chOff x="804863" y="1119188"/>
            <a:chExt cx="7583561" cy="6599460"/>
          </a:xfrm>
        </p:grpSpPr>
        <p:pic>
          <p:nvPicPr>
            <p:cNvPr id="542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4863" y="1119188"/>
              <a:ext cx="7532687" cy="4619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42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637" y="5661248"/>
              <a:ext cx="7570787" cy="205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4" name="圆角矩形标注 13"/>
          <p:cNvSpPr/>
          <p:nvPr/>
        </p:nvSpPr>
        <p:spPr bwMode="auto">
          <a:xfrm>
            <a:off x="3059832" y="2420888"/>
            <a:ext cx="2808312" cy="864096"/>
          </a:xfrm>
          <a:prstGeom prst="wedgeRoundRectCallout">
            <a:avLst>
              <a:gd name="adj1" fmla="val -64971"/>
              <a:gd name="adj2" fmla="val -49201"/>
              <a:gd name="adj3" fmla="val 16667"/>
            </a:avLst>
          </a:prstGeom>
          <a:solidFill>
            <a:srgbClr val="E4EDF8"/>
          </a:solidFill>
          <a:ln w="9525" cmpd="sng">
            <a:solidFill>
              <a:srgbClr val="FF0000"/>
            </a:solidFill>
            <a:prstDash val="sysDash"/>
            <a:miter lim="800000"/>
            <a:headEnd/>
            <a:tailEnd/>
          </a:ln>
        </p:spPr>
        <p:txBody>
          <a:bodyPr rtlCol="0" anchor="ctr"/>
          <a:lstStyle/>
          <a:p>
            <a:pP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点击下拉箭头，选择审核的检验检疫机构</a:t>
            </a:r>
          </a:p>
        </p:txBody>
      </p:sp>
      <p:sp>
        <p:nvSpPr>
          <p:cNvPr id="15" name="圆角矩形标注 14"/>
          <p:cNvSpPr/>
          <p:nvPr/>
        </p:nvSpPr>
        <p:spPr bwMode="auto">
          <a:xfrm>
            <a:off x="683568" y="3429000"/>
            <a:ext cx="2366144" cy="864096"/>
          </a:xfrm>
          <a:prstGeom prst="wedgeRoundRectCallout">
            <a:avLst>
              <a:gd name="adj1" fmla="val 72507"/>
              <a:gd name="adj2" fmla="val 41923"/>
              <a:gd name="adj3" fmla="val 16667"/>
            </a:avLst>
          </a:prstGeom>
          <a:solidFill>
            <a:srgbClr val="E4EDF8"/>
          </a:solidFill>
          <a:ln w="9525" cmpd="sng">
            <a:solidFill>
              <a:srgbClr val="FF0000"/>
            </a:solidFill>
            <a:prstDash val="sysDash"/>
            <a:miter lim="800000"/>
            <a:headEnd/>
            <a:tailEnd/>
          </a:ln>
        </p:spPr>
        <p:txBody>
          <a:bodyPr rtlCol="0" anchor="ctr"/>
          <a:lstStyle/>
          <a:p>
            <a:pP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点击‘浏览’选择对应的文件上传，并填写对应文件单证编号。</a:t>
            </a:r>
          </a:p>
        </p:txBody>
      </p:sp>
      <p:sp>
        <p:nvSpPr>
          <p:cNvPr id="16" name="圆角矩形标注 15"/>
          <p:cNvSpPr/>
          <p:nvPr/>
        </p:nvSpPr>
        <p:spPr bwMode="auto">
          <a:xfrm>
            <a:off x="5268502" y="5388257"/>
            <a:ext cx="1898092" cy="864096"/>
          </a:xfrm>
          <a:prstGeom prst="wedgeRoundRectCallout">
            <a:avLst>
              <a:gd name="adj1" fmla="val 67706"/>
              <a:gd name="adj2" fmla="val 50742"/>
              <a:gd name="adj3" fmla="val 16667"/>
            </a:avLst>
          </a:prstGeom>
          <a:solidFill>
            <a:srgbClr val="E4EDF8"/>
          </a:solidFill>
          <a:ln w="9525" cmpd="sng">
            <a:solidFill>
              <a:srgbClr val="FF0000"/>
            </a:solidFill>
            <a:prstDash val="sysDash"/>
            <a:miter lim="800000"/>
            <a:headEnd/>
            <a:tailEnd/>
          </a:ln>
        </p:spPr>
        <p:txBody>
          <a:bodyPr rtlCol="0" anchor="ctr"/>
          <a:lstStyle/>
          <a:p>
            <a:pP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点击‘添加’录入报检员相关信息</a:t>
            </a:r>
          </a:p>
        </p:txBody>
      </p:sp>
      <p:sp>
        <p:nvSpPr>
          <p:cNvPr id="17" name="圆角矩形标注 16"/>
          <p:cNvSpPr/>
          <p:nvPr/>
        </p:nvSpPr>
        <p:spPr bwMode="auto">
          <a:xfrm>
            <a:off x="2922934" y="1196752"/>
            <a:ext cx="2340260" cy="864096"/>
          </a:xfrm>
          <a:prstGeom prst="wedgeRoundRectCallout">
            <a:avLst>
              <a:gd name="adj1" fmla="val -69675"/>
              <a:gd name="adj2" fmla="val -10988"/>
              <a:gd name="adj3" fmla="val 16667"/>
            </a:avLst>
          </a:prstGeom>
          <a:solidFill>
            <a:srgbClr val="E4EDF8"/>
          </a:solidFill>
          <a:ln w="9525" cmpd="sng">
            <a:solidFill>
              <a:srgbClr val="FF0000"/>
            </a:solidFill>
            <a:prstDash val="sysDash"/>
            <a:miter lim="800000"/>
            <a:headEnd/>
            <a:tailEnd/>
          </a:ln>
        </p:spPr>
        <p:txBody>
          <a:bodyPr rtlCol="0" anchor="ctr"/>
          <a:lstStyle/>
          <a:p>
            <a:pP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确认信息填写正确后，点击‘保存并提交申请’</a:t>
            </a:r>
          </a:p>
        </p:txBody>
      </p:sp>
    </p:spTree>
    <p:extLst>
      <p:ext uri="{BB962C8B-B14F-4D97-AF65-F5344CB8AC3E}">
        <p14:creationId xmlns:p14="http://schemas.microsoft.com/office/powerpoint/2010/main" val="2439026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down)">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down)">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wipe(down)">
                                      <p:cBhvr>
                                        <p:cTn id="22" dur="5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down)">
                                      <p:cBhvr>
                                        <p:cTn id="2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5999" y="216000"/>
            <a:ext cx="5440263"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具体操作</a:t>
            </a:r>
            <a:r>
              <a:rPr lang="en-US" altLang="zh-CN" sz="2600" b="1" dirty="0" smtClean="0">
                <a:solidFill>
                  <a:srgbClr val="FFFF00"/>
                </a:solidFill>
                <a:effectLst>
                  <a:outerShdw blurRad="38100" dist="38100" dir="2700000" algn="tl">
                    <a:srgbClr val="000000">
                      <a:alpha val="43137"/>
                    </a:srgbClr>
                  </a:outerShdw>
                </a:effectLst>
              </a:rPr>
              <a:t>—</a:t>
            </a:r>
            <a:r>
              <a:rPr lang="zh-CN" altLang="en-US" sz="2600" b="1" dirty="0">
                <a:solidFill>
                  <a:srgbClr val="FFFF00"/>
                </a:solidFill>
                <a:effectLst>
                  <a:outerShdw blurRad="38100" dist="38100" dir="2700000" algn="tl">
                    <a:srgbClr val="000000">
                      <a:alpha val="43137"/>
                    </a:srgbClr>
                  </a:outerShdw>
                </a:effectLst>
              </a:rPr>
              <a:t>企业</a:t>
            </a:r>
            <a:r>
              <a:rPr lang="zh-CN" altLang="en-US" sz="2600" b="1" dirty="0" smtClean="0">
                <a:solidFill>
                  <a:srgbClr val="FFFF00"/>
                </a:solidFill>
                <a:effectLst>
                  <a:outerShdw blurRad="38100" dist="38100" dir="2700000" algn="tl">
                    <a:srgbClr val="000000">
                      <a:alpha val="43137"/>
                    </a:srgbClr>
                  </a:outerShdw>
                </a:effectLst>
              </a:rPr>
              <a:t>备案操作流程</a:t>
            </a:r>
            <a:endParaRPr lang="zh-CN" altLang="en-US" sz="2600" b="1" dirty="0">
              <a:solidFill>
                <a:srgbClr val="FFFF00"/>
              </a:solidFill>
              <a:effectLst>
                <a:outerShdw blurRad="38100" dist="38100" dir="2700000" algn="tl">
                  <a:srgbClr val="000000">
                    <a:alpha val="43137"/>
                  </a:srgbClr>
                </a:outerShdw>
              </a:effectLst>
            </a:endParaRPr>
          </a:p>
        </p:txBody>
      </p:sp>
      <p:sp>
        <p:nvSpPr>
          <p:cNvPr id="5120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522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96" y="1268760"/>
            <a:ext cx="9130481" cy="440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圆角矩形标注 11"/>
          <p:cNvSpPr/>
          <p:nvPr/>
        </p:nvSpPr>
        <p:spPr bwMode="auto">
          <a:xfrm>
            <a:off x="2987824" y="1052736"/>
            <a:ext cx="1898092" cy="864096"/>
          </a:xfrm>
          <a:prstGeom prst="wedgeRoundRectCallout">
            <a:avLst>
              <a:gd name="adj1" fmla="val -77487"/>
              <a:gd name="adj2" fmla="val 21347"/>
              <a:gd name="adj3" fmla="val 16667"/>
            </a:avLst>
          </a:prstGeom>
          <a:solidFill>
            <a:srgbClr val="E4EDF8"/>
          </a:solidFill>
          <a:ln w="9525" cmpd="sng">
            <a:solidFill>
              <a:srgbClr val="FF0000"/>
            </a:solidFill>
            <a:prstDash val="sysDash"/>
            <a:miter lim="800000"/>
            <a:headEnd/>
            <a:tailEnd/>
          </a:ln>
        </p:spPr>
        <p:txBody>
          <a:bodyPr rtlCol="0" anchor="ctr"/>
          <a:lstStyle/>
          <a:p>
            <a:pP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提交完毕，申请状态变为：等待中</a:t>
            </a:r>
          </a:p>
        </p:txBody>
      </p:sp>
    </p:spTree>
    <p:extLst>
      <p:ext uri="{BB962C8B-B14F-4D97-AF65-F5344CB8AC3E}">
        <p14:creationId xmlns:p14="http://schemas.microsoft.com/office/powerpoint/2010/main" val="2706358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52227"/>
                                        </p:tgtEl>
                                        <p:attrNameLst>
                                          <p:attrName>style.visibility</p:attrName>
                                        </p:attrNameLst>
                                      </p:cBhvr>
                                      <p:to>
                                        <p:strVal val="visible"/>
                                      </p:to>
                                    </p:set>
                                    <p:animEffect transition="in" filter="wipe(down)">
                                      <p:cBhvr>
                                        <p:cTn id="7" dur="500"/>
                                        <p:tgtEl>
                                          <p:spTgt spid="5222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1"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down)">
                                      <p:cBhvr>
                                        <p:cTn id="1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1"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5999" y="216000"/>
            <a:ext cx="5440263"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具体操作</a:t>
            </a:r>
            <a:r>
              <a:rPr lang="en-US" altLang="zh-CN" sz="2600" b="1" dirty="0" smtClean="0">
                <a:solidFill>
                  <a:srgbClr val="FFFF00"/>
                </a:solidFill>
                <a:effectLst>
                  <a:outerShdw blurRad="38100" dist="38100" dir="2700000" algn="tl">
                    <a:srgbClr val="000000">
                      <a:alpha val="43137"/>
                    </a:srgbClr>
                  </a:outerShdw>
                </a:effectLst>
              </a:rPr>
              <a:t>—</a:t>
            </a:r>
            <a:r>
              <a:rPr lang="zh-CN" altLang="en-US" sz="2600" b="1" dirty="0">
                <a:solidFill>
                  <a:srgbClr val="FFFF00"/>
                </a:solidFill>
                <a:effectLst>
                  <a:outerShdw blurRad="38100" dist="38100" dir="2700000" algn="tl">
                    <a:srgbClr val="000000">
                      <a:alpha val="43137"/>
                    </a:srgbClr>
                  </a:outerShdw>
                </a:effectLst>
              </a:rPr>
              <a:t>企业</a:t>
            </a:r>
            <a:r>
              <a:rPr lang="zh-CN" altLang="en-US" sz="2600" b="1" dirty="0" smtClean="0">
                <a:solidFill>
                  <a:srgbClr val="FFFF00"/>
                </a:solidFill>
                <a:effectLst>
                  <a:outerShdw blurRad="38100" dist="38100" dir="2700000" algn="tl">
                    <a:srgbClr val="000000">
                      <a:alpha val="43137"/>
                    </a:srgbClr>
                  </a:outerShdw>
                </a:effectLst>
              </a:rPr>
              <a:t>备案操作流程</a:t>
            </a:r>
            <a:endParaRPr lang="zh-CN" altLang="en-US" sz="2600" b="1" dirty="0">
              <a:solidFill>
                <a:srgbClr val="FFFF00"/>
              </a:solidFill>
              <a:effectLst>
                <a:outerShdw blurRad="38100" dist="38100" dir="2700000" algn="tl">
                  <a:srgbClr val="000000">
                    <a:alpha val="43137"/>
                  </a:srgbClr>
                </a:outerShdw>
              </a:effectLst>
            </a:endParaRPr>
          </a:p>
        </p:txBody>
      </p:sp>
      <p:pic>
        <p:nvPicPr>
          <p:cNvPr id="532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56792"/>
            <a:ext cx="9111748" cy="37063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圆角矩形标注 5"/>
          <p:cNvSpPr/>
          <p:nvPr/>
        </p:nvSpPr>
        <p:spPr bwMode="auto">
          <a:xfrm>
            <a:off x="3879810" y="1988840"/>
            <a:ext cx="1898092" cy="864096"/>
          </a:xfrm>
          <a:prstGeom prst="wedgeRoundRectCallout">
            <a:avLst>
              <a:gd name="adj1" fmla="val -84683"/>
              <a:gd name="adj2" fmla="val 42104"/>
              <a:gd name="adj3" fmla="val 16667"/>
            </a:avLst>
          </a:prstGeom>
          <a:solidFill>
            <a:srgbClr val="E4EDF8"/>
          </a:solidFill>
          <a:ln w="9525" cmpd="sng">
            <a:solidFill>
              <a:srgbClr val="FF0000"/>
            </a:solidFill>
            <a:prstDash val="sysDash"/>
            <a:miter lim="800000"/>
            <a:headEnd/>
            <a:tailEnd/>
          </a:ln>
        </p:spPr>
        <p:txBody>
          <a:bodyPr rtlCol="0" anchor="ctr"/>
          <a:lstStyle/>
          <a:p>
            <a:pP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可重置为初始密码</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a:p>
            <a:pPr algn="ctr" eaLnBrk="1" hangingPunct="1">
              <a:buFont typeface="Arial" panose="020B0604020202020204" pitchFamily="34" charset="0"/>
              <a:buNone/>
            </a:pPr>
            <a:r>
              <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123456</a:t>
            </a:r>
            <a:endPar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07194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53252"/>
                                        </p:tgtEl>
                                        <p:attrNameLst>
                                          <p:attrName>style.visibility</p:attrName>
                                        </p:attrNameLst>
                                      </p:cBhvr>
                                      <p:to>
                                        <p:strVal val="visible"/>
                                      </p:to>
                                    </p:set>
                                    <p:animEffect transition="in" filter="wipe(down)">
                                      <p:cBhvr>
                                        <p:cTn id="7" dur="500"/>
                                        <p:tgtEl>
                                          <p:spTgt spid="5325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5999" y="216000"/>
            <a:ext cx="5440263"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具体操作</a:t>
            </a:r>
            <a:r>
              <a:rPr lang="en-US" altLang="zh-CN" sz="2600" b="1" dirty="0" smtClean="0">
                <a:solidFill>
                  <a:srgbClr val="FFFF00"/>
                </a:solidFill>
                <a:effectLst>
                  <a:outerShdw blurRad="38100" dist="38100" dir="2700000" algn="tl">
                    <a:srgbClr val="000000">
                      <a:alpha val="43137"/>
                    </a:srgbClr>
                  </a:outerShdw>
                </a:effectLst>
              </a:rPr>
              <a:t>—</a:t>
            </a:r>
            <a:r>
              <a:rPr lang="zh-CN" altLang="en-US" sz="2600" b="1" dirty="0">
                <a:solidFill>
                  <a:srgbClr val="FFFF00"/>
                </a:solidFill>
                <a:effectLst>
                  <a:outerShdw blurRad="38100" dist="38100" dir="2700000" algn="tl">
                    <a:srgbClr val="000000">
                      <a:alpha val="43137"/>
                    </a:srgbClr>
                  </a:outerShdw>
                </a:effectLst>
              </a:rPr>
              <a:t>企业</a:t>
            </a:r>
            <a:r>
              <a:rPr lang="zh-CN" altLang="en-US" sz="2600" b="1" dirty="0" smtClean="0">
                <a:solidFill>
                  <a:srgbClr val="FFFF00"/>
                </a:solidFill>
                <a:effectLst>
                  <a:outerShdw blurRad="38100" dist="38100" dir="2700000" algn="tl">
                    <a:srgbClr val="000000">
                      <a:alpha val="43137"/>
                    </a:srgbClr>
                  </a:outerShdw>
                </a:effectLst>
              </a:rPr>
              <a:t>备案操作流程</a:t>
            </a:r>
            <a:endParaRPr lang="zh-CN" altLang="en-US" sz="2600" b="1" dirty="0">
              <a:solidFill>
                <a:srgbClr val="FFFF00"/>
              </a:solidFill>
              <a:effectLst>
                <a:outerShdw blurRad="38100" dist="38100" dir="2700000" algn="tl">
                  <a:srgbClr val="000000">
                    <a:alpha val="43137"/>
                  </a:srgbClr>
                </a:outerShdw>
              </a:effectLst>
            </a:endParaRPr>
          </a:p>
        </p:txBody>
      </p:sp>
      <p:sp>
        <p:nvSpPr>
          <p:cNvPr id="5120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532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809" y="1268760"/>
            <a:ext cx="9031695" cy="4896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圆角矩形标注 6"/>
          <p:cNvSpPr/>
          <p:nvPr/>
        </p:nvSpPr>
        <p:spPr bwMode="auto">
          <a:xfrm>
            <a:off x="755576" y="2996952"/>
            <a:ext cx="3456384" cy="1008112"/>
          </a:xfrm>
          <a:prstGeom prst="wedgeRoundRectCallout">
            <a:avLst>
              <a:gd name="adj1" fmla="val 67219"/>
              <a:gd name="adj2" fmla="val 14838"/>
              <a:gd name="adj3" fmla="val 16667"/>
            </a:avLst>
          </a:prstGeom>
          <a:solidFill>
            <a:srgbClr val="E4EDF8"/>
          </a:solidFill>
          <a:ln w="9525" cmpd="sng">
            <a:solidFill>
              <a:srgbClr val="FF0000"/>
            </a:solidFill>
            <a:prstDash val="sysDash"/>
            <a:miter lim="800000"/>
            <a:headEnd/>
            <a:tailEnd/>
          </a:ln>
        </p:spPr>
        <p:txBody>
          <a:bodyPr rtlCol="0" anchor="ctr"/>
          <a:lstStyle/>
          <a:p>
            <a:pPr eaLnBrk="1" hangingPunct="1">
              <a:lnSpc>
                <a:spcPct val="200000"/>
              </a:lnSpc>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用户代码</a:t>
            </a: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a:t>
            </a:r>
            <a:r>
              <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ECIQ</a:t>
            </a: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登入账户</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a:p>
            <a:pPr eaLnBrk="1" hangingPunct="1">
              <a:lnSpc>
                <a:spcPct val="200000"/>
              </a:lnSpc>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登</a:t>
            </a:r>
            <a:r>
              <a:rPr lang="zh-CN" altLang="en-US" sz="1600" b="1" dirty="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录</a:t>
            </a: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密码：初始密码</a:t>
            </a: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为</a:t>
            </a:r>
            <a:r>
              <a:rPr lang="zh-CN" altLang="en-US" sz="1600" b="1" dirty="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账户</a:t>
            </a: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后</a:t>
            </a:r>
            <a:r>
              <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6</a:t>
            </a: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位</a:t>
            </a:r>
          </a:p>
        </p:txBody>
      </p:sp>
    </p:spTree>
    <p:extLst>
      <p:ext uri="{BB962C8B-B14F-4D97-AF65-F5344CB8AC3E}">
        <p14:creationId xmlns:p14="http://schemas.microsoft.com/office/powerpoint/2010/main" val="976060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53250"/>
                                        </p:tgtEl>
                                        <p:attrNameLst>
                                          <p:attrName>style.visibility</p:attrName>
                                        </p:attrNameLst>
                                      </p:cBhvr>
                                      <p:to>
                                        <p:strVal val="visible"/>
                                      </p:to>
                                    </p:set>
                                    <p:animEffect transition="in" filter="wipe(up)">
                                      <p:cBhvr>
                                        <p:cTn id="7" dur="500"/>
                                        <p:tgtEl>
                                          <p:spTgt spid="5325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1"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1"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5999" y="216000"/>
            <a:ext cx="5440263"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具体操作</a:t>
            </a:r>
            <a:r>
              <a:rPr lang="en-US" altLang="zh-CN" sz="2600" b="1" dirty="0" smtClean="0">
                <a:solidFill>
                  <a:srgbClr val="FFFF00"/>
                </a:solidFill>
                <a:effectLst>
                  <a:outerShdw blurRad="38100" dist="38100" dir="2700000" algn="tl">
                    <a:srgbClr val="000000">
                      <a:alpha val="43137"/>
                    </a:srgbClr>
                  </a:outerShdw>
                </a:effectLst>
              </a:rPr>
              <a:t>—</a:t>
            </a:r>
            <a:r>
              <a:rPr lang="zh-CN" altLang="en-US" sz="2600" b="1" dirty="0">
                <a:solidFill>
                  <a:srgbClr val="FFFF00"/>
                </a:solidFill>
                <a:effectLst>
                  <a:outerShdw blurRad="38100" dist="38100" dir="2700000" algn="tl">
                    <a:srgbClr val="000000">
                      <a:alpha val="43137"/>
                    </a:srgbClr>
                  </a:outerShdw>
                </a:effectLst>
              </a:rPr>
              <a:t>企业</a:t>
            </a:r>
            <a:r>
              <a:rPr lang="zh-CN" altLang="en-US" sz="2600" b="1" dirty="0" smtClean="0">
                <a:solidFill>
                  <a:srgbClr val="FFFF00"/>
                </a:solidFill>
                <a:effectLst>
                  <a:outerShdw blurRad="38100" dist="38100" dir="2700000" algn="tl">
                    <a:srgbClr val="000000">
                      <a:alpha val="43137"/>
                    </a:srgbClr>
                  </a:outerShdw>
                </a:effectLst>
              </a:rPr>
              <a:t>备案操作流程</a:t>
            </a:r>
            <a:endParaRPr lang="zh-CN" altLang="en-US" sz="2600" b="1" dirty="0">
              <a:solidFill>
                <a:srgbClr val="FFFF00"/>
              </a:solidFill>
              <a:effectLst>
                <a:outerShdw blurRad="38100" dist="38100" dir="2700000" algn="tl">
                  <a:srgbClr val="000000">
                    <a:alpha val="43137"/>
                  </a:srgbClr>
                </a:outerShdw>
              </a:effectLst>
            </a:endParaRPr>
          </a:p>
        </p:txBody>
      </p:sp>
      <p:sp>
        <p:nvSpPr>
          <p:cNvPr id="5120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522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21" y="1559067"/>
            <a:ext cx="9159821" cy="37142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圆角矩形标注 9"/>
          <p:cNvSpPr/>
          <p:nvPr/>
        </p:nvSpPr>
        <p:spPr bwMode="auto">
          <a:xfrm>
            <a:off x="1006084" y="1055011"/>
            <a:ext cx="2232248" cy="1008112"/>
          </a:xfrm>
          <a:prstGeom prst="wedgeRoundRectCallout">
            <a:avLst>
              <a:gd name="adj1" fmla="val -32748"/>
              <a:gd name="adj2" fmla="val 88409"/>
              <a:gd name="adj3" fmla="val 16667"/>
            </a:avLst>
          </a:prstGeom>
          <a:solidFill>
            <a:srgbClr val="E4EDF8"/>
          </a:solidFill>
          <a:ln w="9525" cmpd="sng">
            <a:solidFill>
              <a:srgbClr val="FF0000"/>
            </a:solidFill>
            <a:prstDash val="sysDash"/>
            <a:miter lim="800000"/>
            <a:headEnd/>
            <a:tailEnd/>
          </a:ln>
        </p:spPr>
        <p:txBody>
          <a:bodyPr rtlCol="0" anchor="ctr"/>
          <a:lstStyle/>
          <a:p>
            <a:pPr eaLnBrk="1" hangingPunct="1">
              <a:lnSpc>
                <a:spcPct val="200000"/>
              </a:lnSpc>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选择需审批的企业，点击‘审批’</a:t>
            </a:r>
          </a:p>
        </p:txBody>
      </p:sp>
      <p:sp>
        <p:nvSpPr>
          <p:cNvPr id="9" name="圆角矩形标注 8"/>
          <p:cNvSpPr/>
          <p:nvPr/>
        </p:nvSpPr>
        <p:spPr bwMode="auto">
          <a:xfrm>
            <a:off x="1" y="3416187"/>
            <a:ext cx="1979712" cy="720080"/>
          </a:xfrm>
          <a:prstGeom prst="wedgeRoundRectCallout">
            <a:avLst>
              <a:gd name="adj1" fmla="val -25644"/>
              <a:gd name="adj2" fmla="val -102142"/>
              <a:gd name="adj3" fmla="val 16667"/>
            </a:avLst>
          </a:prstGeom>
          <a:solidFill>
            <a:srgbClr val="E4EDF8"/>
          </a:solidFill>
          <a:ln w="9525" cmpd="sng">
            <a:solidFill>
              <a:srgbClr val="FF0000"/>
            </a:solidFill>
            <a:prstDash val="sysDash"/>
            <a:miter lim="800000"/>
            <a:headEnd/>
            <a:tailEnd/>
          </a:ln>
        </p:spPr>
        <p:txBody>
          <a:bodyPr rtlCol="0" anchor="ctr"/>
          <a:lstStyle/>
          <a:p>
            <a:pPr eaLnBrk="1" hangingPunct="1">
              <a:lnSpc>
                <a:spcPct val="200000"/>
              </a:lnSpc>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可对企业密码重置</a:t>
            </a:r>
          </a:p>
        </p:txBody>
      </p:sp>
      <p:sp>
        <p:nvSpPr>
          <p:cNvPr id="8" name="圆角矩形标注 7"/>
          <p:cNvSpPr/>
          <p:nvPr/>
        </p:nvSpPr>
        <p:spPr bwMode="auto">
          <a:xfrm>
            <a:off x="2483768" y="3023118"/>
            <a:ext cx="2088232" cy="720080"/>
          </a:xfrm>
          <a:prstGeom prst="wedgeRoundRectCallout">
            <a:avLst>
              <a:gd name="adj1" fmla="val -38369"/>
              <a:gd name="adj2" fmla="val -107325"/>
              <a:gd name="adj3" fmla="val 16667"/>
            </a:avLst>
          </a:prstGeom>
          <a:solidFill>
            <a:srgbClr val="E4EDF8"/>
          </a:solidFill>
          <a:ln w="9525" cmpd="sng">
            <a:solidFill>
              <a:srgbClr val="FF0000"/>
            </a:solidFill>
            <a:prstDash val="sysDash"/>
            <a:miter lim="800000"/>
            <a:headEnd/>
            <a:tailEnd/>
          </a:ln>
        </p:spPr>
        <p:txBody>
          <a:bodyPr rtlCol="0" anchor="ctr"/>
          <a:lstStyle/>
          <a:p>
            <a:pPr eaLnBrk="1" hangingPunct="1">
              <a:lnSpc>
                <a:spcPct val="200000"/>
              </a:lnSpc>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可手动更新信用等级</a:t>
            </a:r>
          </a:p>
        </p:txBody>
      </p:sp>
    </p:spTree>
    <p:extLst>
      <p:ext uri="{BB962C8B-B14F-4D97-AF65-F5344CB8AC3E}">
        <p14:creationId xmlns:p14="http://schemas.microsoft.com/office/powerpoint/2010/main" val="2301940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52226"/>
                                        </p:tgtEl>
                                        <p:attrNameLst>
                                          <p:attrName>style.visibility</p:attrName>
                                        </p:attrNameLst>
                                      </p:cBhvr>
                                      <p:to>
                                        <p:strVal val="visible"/>
                                      </p:to>
                                    </p:set>
                                    <p:animEffect transition="in" filter="wipe(down)">
                                      <p:cBhvr>
                                        <p:cTn id="7" dur="500"/>
                                        <p:tgtEl>
                                          <p:spTgt spid="5222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down)">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down)">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9" grpId="0" animBg="1"/>
      <p:bldP spid="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5999" y="216000"/>
            <a:ext cx="5440263"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具体操作</a:t>
            </a:r>
            <a:r>
              <a:rPr lang="en-US" altLang="zh-CN" sz="2600" b="1" dirty="0" smtClean="0">
                <a:solidFill>
                  <a:srgbClr val="FFFF00"/>
                </a:solidFill>
                <a:effectLst>
                  <a:outerShdw blurRad="38100" dist="38100" dir="2700000" algn="tl">
                    <a:srgbClr val="000000">
                      <a:alpha val="43137"/>
                    </a:srgbClr>
                  </a:outerShdw>
                </a:effectLst>
              </a:rPr>
              <a:t>—</a:t>
            </a:r>
            <a:r>
              <a:rPr lang="zh-CN" altLang="en-US" sz="2600" b="1" dirty="0">
                <a:solidFill>
                  <a:srgbClr val="FFFF00"/>
                </a:solidFill>
                <a:effectLst>
                  <a:outerShdw blurRad="38100" dist="38100" dir="2700000" algn="tl">
                    <a:srgbClr val="000000">
                      <a:alpha val="43137"/>
                    </a:srgbClr>
                  </a:outerShdw>
                </a:effectLst>
              </a:rPr>
              <a:t>企业</a:t>
            </a:r>
            <a:r>
              <a:rPr lang="zh-CN" altLang="en-US" sz="2600" b="1" dirty="0" smtClean="0">
                <a:solidFill>
                  <a:srgbClr val="FFFF00"/>
                </a:solidFill>
                <a:effectLst>
                  <a:outerShdw blurRad="38100" dist="38100" dir="2700000" algn="tl">
                    <a:srgbClr val="000000">
                      <a:alpha val="43137"/>
                    </a:srgbClr>
                  </a:outerShdw>
                </a:effectLst>
              </a:rPr>
              <a:t>备案操作流程</a:t>
            </a:r>
            <a:endParaRPr lang="zh-CN" altLang="en-US" sz="2600" b="1" dirty="0">
              <a:solidFill>
                <a:srgbClr val="FFFF00"/>
              </a:solidFill>
              <a:effectLst>
                <a:outerShdw blurRad="38100" dist="38100" dir="2700000" algn="tl">
                  <a:srgbClr val="000000">
                    <a:alpha val="43137"/>
                  </a:srgbClr>
                </a:outerShdw>
              </a:effectLst>
            </a:endParaRPr>
          </a:p>
        </p:txBody>
      </p:sp>
      <p:sp>
        <p:nvSpPr>
          <p:cNvPr id="5120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532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07649"/>
            <a:ext cx="9144000" cy="57503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圆角矩形标注 7"/>
          <p:cNvSpPr/>
          <p:nvPr/>
        </p:nvSpPr>
        <p:spPr bwMode="auto">
          <a:xfrm>
            <a:off x="3347864" y="1019064"/>
            <a:ext cx="2664296" cy="1008112"/>
          </a:xfrm>
          <a:prstGeom prst="wedgeRoundRectCallout">
            <a:avLst>
              <a:gd name="adj1" fmla="val -82632"/>
              <a:gd name="adj2" fmla="val 19985"/>
              <a:gd name="adj3" fmla="val 16667"/>
            </a:avLst>
          </a:prstGeom>
          <a:solidFill>
            <a:srgbClr val="E4EDF8"/>
          </a:solidFill>
          <a:ln w="9525" cmpd="sng">
            <a:solidFill>
              <a:srgbClr val="FF0000"/>
            </a:solidFill>
            <a:prstDash val="sysDash"/>
            <a:miter lim="800000"/>
            <a:headEnd/>
            <a:tailEnd/>
          </a:ln>
        </p:spPr>
        <p:txBody>
          <a:bodyPr rtlCol="0" anchor="ctr"/>
          <a:lstStyle/>
          <a:p>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退回：资料不符合退回</a:t>
            </a:r>
            <a:endParaRPr lang="en-US" altLang="zh-CN" sz="1600" b="1" dirty="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a:p>
            <a:pP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审批：开通无纸化业务</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a:p>
            <a:pP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审批日志：查看审批日志</a:t>
            </a:r>
          </a:p>
        </p:txBody>
      </p:sp>
      <p:sp>
        <p:nvSpPr>
          <p:cNvPr id="11" name="圆角矩形标注 10"/>
          <p:cNvSpPr/>
          <p:nvPr/>
        </p:nvSpPr>
        <p:spPr bwMode="auto">
          <a:xfrm>
            <a:off x="4540138" y="2996952"/>
            <a:ext cx="2232248" cy="1008112"/>
          </a:xfrm>
          <a:prstGeom prst="wedgeRoundRectCallout">
            <a:avLst>
              <a:gd name="adj1" fmla="val -32748"/>
              <a:gd name="adj2" fmla="val 88409"/>
              <a:gd name="adj3" fmla="val 16667"/>
            </a:avLst>
          </a:prstGeom>
          <a:solidFill>
            <a:srgbClr val="E4EDF8"/>
          </a:solidFill>
          <a:ln w="9525" cmpd="sng">
            <a:solidFill>
              <a:srgbClr val="FF0000"/>
            </a:solidFill>
            <a:prstDash val="sysDash"/>
            <a:miter lim="800000"/>
            <a:headEnd/>
            <a:tailEnd/>
          </a:ln>
        </p:spPr>
        <p:txBody>
          <a:bodyPr rtlCol="0" anchor="ctr"/>
          <a:lstStyle/>
          <a:p>
            <a:pPr eaLnBrk="1" hangingPunct="1">
              <a:lnSpc>
                <a:spcPct val="200000"/>
              </a:lnSpc>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企业上传的电子资料可预览、下载查看</a:t>
            </a:r>
          </a:p>
        </p:txBody>
      </p:sp>
    </p:spTree>
    <p:extLst>
      <p:ext uri="{BB962C8B-B14F-4D97-AF65-F5344CB8AC3E}">
        <p14:creationId xmlns:p14="http://schemas.microsoft.com/office/powerpoint/2010/main" val="279101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53250"/>
                                        </p:tgtEl>
                                        <p:attrNameLst>
                                          <p:attrName>style.visibility</p:attrName>
                                        </p:attrNameLst>
                                      </p:cBhvr>
                                      <p:to>
                                        <p:strVal val="visible"/>
                                      </p:to>
                                    </p:set>
                                    <p:animEffect transition="in" filter="wipe(down)">
                                      <p:cBhvr>
                                        <p:cTn id="7" dur="500"/>
                                        <p:tgtEl>
                                          <p:spTgt spid="5325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down)">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down)">
                                      <p:cBhvr>
                                        <p:cTn id="1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5999" y="216000"/>
            <a:ext cx="5440263"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具体操作</a:t>
            </a:r>
            <a:r>
              <a:rPr lang="en-US" altLang="zh-CN" sz="2600" b="1" dirty="0" smtClean="0">
                <a:solidFill>
                  <a:srgbClr val="FFFF00"/>
                </a:solidFill>
                <a:effectLst>
                  <a:outerShdw blurRad="38100" dist="38100" dir="2700000" algn="tl">
                    <a:srgbClr val="000000">
                      <a:alpha val="43137"/>
                    </a:srgbClr>
                  </a:outerShdw>
                </a:effectLst>
              </a:rPr>
              <a:t>—</a:t>
            </a:r>
            <a:r>
              <a:rPr lang="zh-CN" altLang="en-US" sz="2600" b="1" dirty="0">
                <a:solidFill>
                  <a:srgbClr val="FFFF00"/>
                </a:solidFill>
                <a:effectLst>
                  <a:outerShdw blurRad="38100" dist="38100" dir="2700000" algn="tl">
                    <a:srgbClr val="000000">
                      <a:alpha val="43137"/>
                    </a:srgbClr>
                  </a:outerShdw>
                </a:effectLst>
              </a:rPr>
              <a:t>企业</a:t>
            </a:r>
            <a:r>
              <a:rPr lang="zh-CN" altLang="en-US" sz="2600" b="1" dirty="0" smtClean="0">
                <a:solidFill>
                  <a:srgbClr val="FFFF00"/>
                </a:solidFill>
                <a:effectLst>
                  <a:outerShdw blurRad="38100" dist="38100" dir="2700000" algn="tl">
                    <a:srgbClr val="000000">
                      <a:alpha val="43137"/>
                    </a:srgbClr>
                  </a:outerShdw>
                </a:effectLst>
              </a:rPr>
              <a:t>备案操作流程</a:t>
            </a:r>
            <a:endParaRPr lang="zh-CN" altLang="en-US" sz="2600" b="1" dirty="0">
              <a:solidFill>
                <a:srgbClr val="FFFF00"/>
              </a:solidFill>
              <a:effectLst>
                <a:outerShdw blurRad="38100" dist="38100" dir="2700000" algn="tl">
                  <a:srgbClr val="000000">
                    <a:alpha val="43137"/>
                  </a:srgbClr>
                </a:outerShdw>
              </a:effectLst>
            </a:endParaRPr>
          </a:p>
        </p:txBody>
      </p:sp>
      <p:sp>
        <p:nvSpPr>
          <p:cNvPr id="5120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542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42" y="1556792"/>
            <a:ext cx="9144000" cy="44247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圆角矩形标注 8"/>
          <p:cNvSpPr/>
          <p:nvPr/>
        </p:nvSpPr>
        <p:spPr bwMode="auto">
          <a:xfrm>
            <a:off x="2651602" y="2127328"/>
            <a:ext cx="1872208" cy="690314"/>
          </a:xfrm>
          <a:prstGeom prst="wedgeRoundRectCallout">
            <a:avLst>
              <a:gd name="adj1" fmla="val -63656"/>
              <a:gd name="adj2" fmla="val -62253"/>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lnSpc>
                <a:spcPct val="200000"/>
              </a:lnSpc>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申请状态已改变</a:t>
            </a:r>
          </a:p>
        </p:txBody>
      </p:sp>
      <p:sp>
        <p:nvSpPr>
          <p:cNvPr id="7" name="圆角矩形标注 6"/>
          <p:cNvSpPr/>
          <p:nvPr/>
        </p:nvSpPr>
        <p:spPr bwMode="auto">
          <a:xfrm>
            <a:off x="277865" y="866478"/>
            <a:ext cx="1872208" cy="690314"/>
          </a:xfrm>
          <a:prstGeom prst="wedgeRoundRectCallout">
            <a:avLst>
              <a:gd name="adj1" fmla="val -35747"/>
              <a:gd name="adj2" fmla="val 81022"/>
              <a:gd name="adj3" fmla="val 16667"/>
            </a:avLst>
          </a:prstGeom>
          <a:solidFill>
            <a:srgbClr val="E4EDF8"/>
          </a:solidFill>
          <a:ln w="9525" cmpd="sng">
            <a:solidFill>
              <a:srgbClr val="FF0000"/>
            </a:solidFill>
            <a:prstDash val="sysDash"/>
            <a:miter lim="800000"/>
            <a:headEnd/>
            <a:tailEnd/>
          </a:ln>
        </p:spPr>
        <p:txBody>
          <a:bodyPr rtlCol="0" anchor="ctr"/>
          <a:lstStyle/>
          <a:p>
            <a:pPr algn="ctr">
              <a:lnSpc>
                <a:spcPct val="200000"/>
              </a:lnSpc>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可进行变更申请</a:t>
            </a:r>
            <a:endParaRPr lang="zh-CN" altLang="en-US" sz="1600" b="1" dirty="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
        <p:nvSpPr>
          <p:cNvPr id="8" name="圆角矩形标注 7"/>
          <p:cNvSpPr/>
          <p:nvPr/>
        </p:nvSpPr>
        <p:spPr bwMode="auto">
          <a:xfrm>
            <a:off x="767629" y="4653136"/>
            <a:ext cx="1872208" cy="690314"/>
          </a:xfrm>
          <a:prstGeom prst="wedgeRoundRectCallout">
            <a:avLst>
              <a:gd name="adj1" fmla="val -42724"/>
              <a:gd name="adj2" fmla="val 105352"/>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lnSpc>
                <a:spcPct val="200000"/>
              </a:lnSpc>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报检人员账户</a:t>
            </a:r>
          </a:p>
        </p:txBody>
      </p:sp>
    </p:spTree>
    <p:extLst>
      <p:ext uri="{BB962C8B-B14F-4D97-AF65-F5344CB8AC3E}">
        <p14:creationId xmlns:p14="http://schemas.microsoft.com/office/powerpoint/2010/main" val="3573373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54274"/>
                                        </p:tgtEl>
                                        <p:attrNameLst>
                                          <p:attrName>style.visibility</p:attrName>
                                        </p:attrNameLst>
                                      </p:cBhvr>
                                      <p:to>
                                        <p:strVal val="visible"/>
                                      </p:to>
                                    </p:set>
                                    <p:animEffect transition="in" filter="wipe(down)">
                                      <p:cBhvr>
                                        <p:cTn id="7" dur="500"/>
                                        <p:tgtEl>
                                          <p:spTgt spid="5427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down)">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down)">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down)">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animBg="1"/>
      <p:bldP spid="8"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5220096"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具体操作</a:t>
            </a:r>
            <a:endParaRPr lang="zh-CN" altLang="en-US" sz="2600" b="1" dirty="0">
              <a:solidFill>
                <a:srgbClr val="FFFF00"/>
              </a:solidFill>
              <a:effectLst>
                <a:outerShdw blurRad="38100" dist="38100" dir="2700000" algn="tl">
                  <a:srgbClr val="000000">
                    <a:alpha val="43137"/>
                  </a:srgbClr>
                </a:outerShdw>
              </a:effectLst>
            </a:endParaRPr>
          </a:p>
        </p:txBody>
      </p:sp>
      <p:sp>
        <p:nvSpPr>
          <p:cNvPr id="3" name="矩形 2"/>
          <p:cNvSpPr/>
          <p:nvPr/>
        </p:nvSpPr>
        <p:spPr>
          <a:xfrm>
            <a:off x="0" y="2708920"/>
            <a:ext cx="9144000" cy="1830245"/>
          </a:xfrm>
          <a:prstGeom prst="rect">
            <a:avLst/>
          </a:prstGeom>
        </p:spPr>
        <p:txBody>
          <a:bodyPr wrap="square">
            <a:spAutoFit/>
          </a:bodyPr>
          <a:lstStyle/>
          <a:p>
            <a:pPr algn="ctr">
              <a:lnSpc>
                <a:spcPct val="150000"/>
              </a:lnSpc>
              <a:spcBef>
                <a:spcPct val="0"/>
              </a:spcBef>
            </a:pPr>
            <a:r>
              <a:rPr lang="zh-CN" altLang="en-US" sz="4000" b="1" dirty="0" smtClean="0">
                <a:latin typeface="微软雅黑" pitchFamily="34" charset="-122"/>
                <a:ea typeface="微软雅黑" pitchFamily="34" charset="-122"/>
              </a:rPr>
              <a:t>备 案 单 证 管 理</a:t>
            </a:r>
            <a:endParaRPr lang="en-US" altLang="zh-CN" sz="4000" b="1" dirty="0" smtClean="0">
              <a:latin typeface="微软雅黑" pitchFamily="34" charset="-122"/>
              <a:ea typeface="微软雅黑" pitchFamily="34" charset="-122"/>
            </a:endParaRPr>
          </a:p>
          <a:p>
            <a:pPr algn="ctr">
              <a:lnSpc>
                <a:spcPct val="150000"/>
              </a:lnSpc>
              <a:spcBef>
                <a:spcPct val="0"/>
              </a:spcBef>
            </a:pPr>
            <a:r>
              <a:rPr lang="zh-CN" altLang="en-US" sz="4000" b="1" dirty="0">
                <a:latin typeface="微软雅黑" pitchFamily="34" charset="-122"/>
                <a:ea typeface="微软雅黑" pitchFamily="34" charset="-122"/>
              </a:rPr>
              <a:t>（备案单证、核销单证</a:t>
            </a:r>
            <a:r>
              <a:rPr lang="zh-CN" altLang="en-US" sz="4000" b="1" dirty="0" smtClean="0">
                <a:latin typeface="微软雅黑" pitchFamily="34" charset="-122"/>
                <a:ea typeface="微软雅黑" pitchFamily="34" charset="-122"/>
              </a:rPr>
              <a:t>）</a:t>
            </a:r>
            <a:endParaRPr lang="zh-CN" altLang="en-US" sz="4000" b="1" dirty="0">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5220096"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具体操作</a:t>
            </a:r>
            <a:r>
              <a:rPr lang="en-US" altLang="zh-CN" sz="2600" b="1" dirty="0" smtClean="0">
                <a:solidFill>
                  <a:srgbClr val="FFFF00"/>
                </a:solidFill>
                <a:effectLst>
                  <a:outerShdw blurRad="38100" dist="38100" dir="2700000" algn="tl">
                    <a:srgbClr val="000000">
                      <a:alpha val="43137"/>
                    </a:srgbClr>
                  </a:outerShdw>
                </a:effectLst>
              </a:rPr>
              <a:t>—</a:t>
            </a:r>
            <a:r>
              <a:rPr lang="zh-CN" altLang="en-US" sz="2600" b="1" dirty="0">
                <a:solidFill>
                  <a:srgbClr val="FFFF00"/>
                </a:solidFill>
                <a:effectLst>
                  <a:outerShdw blurRad="38100" dist="38100" dir="2700000" algn="tl">
                    <a:srgbClr val="000000">
                      <a:alpha val="43137"/>
                    </a:srgbClr>
                  </a:outerShdw>
                </a:effectLst>
              </a:rPr>
              <a:t>备案单证管理</a:t>
            </a:r>
          </a:p>
        </p:txBody>
      </p:sp>
      <p:pic>
        <p:nvPicPr>
          <p:cNvPr id="563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84784"/>
            <a:ext cx="9144000" cy="4605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圆角矩形标注 12"/>
          <p:cNvSpPr/>
          <p:nvPr/>
        </p:nvSpPr>
        <p:spPr bwMode="auto">
          <a:xfrm>
            <a:off x="6474860" y="2285873"/>
            <a:ext cx="2399928" cy="594066"/>
          </a:xfrm>
          <a:prstGeom prst="wedgeRoundRectCallout">
            <a:avLst>
              <a:gd name="adj1" fmla="val -66257"/>
              <a:gd name="adj2" fmla="val 37527"/>
              <a:gd name="adj3" fmla="val 16667"/>
            </a:avLst>
          </a:prstGeom>
          <a:solidFill>
            <a:srgbClr val="E4EDF8"/>
          </a:solidFill>
          <a:ln w="9525" cmpd="sng">
            <a:solidFill>
              <a:srgbClr val="FF0000"/>
            </a:solidFill>
            <a:prstDash val="sysDash"/>
            <a:miter lim="800000"/>
            <a:headEnd/>
            <a:tailEnd/>
          </a:ln>
        </p:spPr>
        <p:txBody>
          <a:bodyPr rtlCol="0" anchor="ctr"/>
          <a:lstStyle/>
          <a:p>
            <a:pPr eaLnBrk="1" hangingPunct="1">
              <a:lnSpc>
                <a:spcPct val="200000"/>
              </a:lnSpc>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使用报检人员账户登录</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
        <p:nvSpPr>
          <p:cNvPr id="15" name="圆角矩形标注 14"/>
          <p:cNvSpPr/>
          <p:nvPr/>
        </p:nvSpPr>
        <p:spPr bwMode="auto">
          <a:xfrm>
            <a:off x="4572000" y="4797152"/>
            <a:ext cx="3750546" cy="864096"/>
          </a:xfrm>
          <a:prstGeom prst="wedgeRoundRectCallout">
            <a:avLst>
              <a:gd name="adj1" fmla="val -17672"/>
              <a:gd name="adj2" fmla="val -152419"/>
              <a:gd name="adj3" fmla="val 16667"/>
            </a:avLst>
          </a:prstGeom>
          <a:solidFill>
            <a:srgbClr val="E4EDF8"/>
          </a:solidFill>
          <a:ln w="9525" cmpd="sng">
            <a:solidFill>
              <a:srgbClr val="FF0000"/>
            </a:solidFill>
            <a:prstDash val="sysDash"/>
            <a:miter lim="800000"/>
            <a:headEnd/>
            <a:tailEnd/>
          </a:ln>
        </p:spPr>
        <p:txBody>
          <a:bodyPr rtlCol="0" anchor="ctr"/>
          <a:lstStyle/>
          <a:p>
            <a:r>
              <a:rPr lang="zh-CN" altLang="en-US" sz="1600" b="1" dirty="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用户代码：企业备案</a:t>
            </a: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的报</a:t>
            </a:r>
            <a:r>
              <a:rPr lang="zh-CN" altLang="en-US" sz="1600" b="1" dirty="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检员代码</a:t>
            </a:r>
            <a:endParaRPr lang="en-US" altLang="zh-CN" sz="1600" b="1" dirty="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a:p>
            <a:r>
              <a:rPr lang="zh-CN" altLang="en-US" sz="1600" b="1" dirty="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登录密码：初始密码</a:t>
            </a: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默认</a:t>
            </a:r>
            <a:r>
              <a:rPr lang="en-US" altLang="zh-CN" sz="1600" b="1" dirty="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123456  </a:t>
            </a:r>
            <a:endParaRPr lang="zh-CN" altLang="en-US" sz="1600" b="1" dirty="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56322"/>
                                        </p:tgtEl>
                                        <p:attrNameLst>
                                          <p:attrName>style.visibility</p:attrName>
                                        </p:attrNameLst>
                                      </p:cBhvr>
                                      <p:to>
                                        <p:strVal val="visible"/>
                                      </p:to>
                                    </p:set>
                                    <p:animEffect transition="in" filter="wipe(up)">
                                      <p:cBhvr>
                                        <p:cTn id="7" dur="500"/>
                                        <p:tgtEl>
                                          <p:spTgt spid="5632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down)">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down)">
                                      <p:cBhvr>
                                        <p:cTn id="1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9"/>
          <p:cNvSpPr>
            <a:spLocks noChangeArrowheads="1"/>
          </p:cNvSpPr>
          <p:nvPr/>
        </p:nvSpPr>
        <p:spPr bwMode="auto">
          <a:xfrm>
            <a:off x="216000" y="216000"/>
            <a:ext cx="2255837"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目 录</a:t>
            </a:r>
            <a:endParaRPr lang="zh-CN" altLang="en-US" sz="2600" b="1" dirty="0">
              <a:solidFill>
                <a:srgbClr val="FFFF00"/>
              </a:solidFill>
              <a:effectLst>
                <a:outerShdw blurRad="38100" dist="38100" dir="2700000" algn="tl">
                  <a:srgbClr val="000000">
                    <a:alpha val="43137"/>
                  </a:srgbClr>
                </a:outerShdw>
              </a:effectLst>
            </a:endParaRPr>
          </a:p>
        </p:txBody>
      </p:sp>
      <p:grpSp>
        <p:nvGrpSpPr>
          <p:cNvPr id="2" name="组合 75"/>
          <p:cNvGrpSpPr>
            <a:grpSpLocks/>
          </p:cNvGrpSpPr>
          <p:nvPr/>
        </p:nvGrpSpPr>
        <p:grpSpPr bwMode="auto">
          <a:xfrm>
            <a:off x="1883958" y="1988840"/>
            <a:ext cx="4694972" cy="498475"/>
            <a:chOff x="0" y="0"/>
            <a:chExt cx="4696613" cy="498330"/>
          </a:xfrm>
        </p:grpSpPr>
        <p:sp>
          <p:nvSpPr>
            <p:cNvPr id="29" name="圆角矩形 8"/>
            <p:cNvSpPr>
              <a:spLocks noChangeArrowheads="1"/>
            </p:cNvSpPr>
            <p:nvPr/>
          </p:nvSpPr>
          <p:spPr bwMode="auto">
            <a:xfrm>
              <a:off x="23820" y="0"/>
              <a:ext cx="474829" cy="426914"/>
            </a:xfrm>
            <a:prstGeom prst="roundRect">
              <a:avLst>
                <a:gd name="adj" fmla="val 16667"/>
              </a:avLst>
            </a:prstGeom>
            <a:solidFill>
              <a:srgbClr val="198BB3"/>
            </a:solidFill>
            <a:ln w="19050">
              <a:solidFill>
                <a:srgbClr val="95B3D7"/>
              </a:solidFill>
              <a:round/>
              <a:headEnd/>
              <a:tailEnd/>
            </a:ln>
          </p:spPr>
          <p:txBody>
            <a:bodyPr/>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pPr algn="ctr" eaLnBrk="1" hangingPunct="1">
                <a:buFont typeface="Arial" panose="020B0604020202020204" pitchFamily="34" charset="0"/>
                <a:buNone/>
              </a:pPr>
              <a:r>
                <a:rPr lang="en-US" altLang="zh-CN">
                  <a:solidFill>
                    <a:schemeClr val="bg1"/>
                  </a:solidFill>
                  <a:latin typeface="Arial" panose="020B0604020202020204" pitchFamily="34" charset="0"/>
                  <a:sym typeface="Calibri" panose="020F0502020204030204" pitchFamily="34" charset="0"/>
                </a:rPr>
                <a:t>1</a:t>
              </a:r>
              <a:endParaRPr lang="zh-CN" altLang="en-US">
                <a:solidFill>
                  <a:schemeClr val="bg1"/>
                </a:solidFill>
                <a:latin typeface="Arial" panose="020B0604020202020204" pitchFamily="34" charset="0"/>
                <a:sym typeface="Calibri" panose="020F0502020204030204" pitchFamily="34" charset="0"/>
              </a:endParaRPr>
            </a:p>
          </p:txBody>
        </p:sp>
        <p:cxnSp>
          <p:nvCxnSpPr>
            <p:cNvPr id="30" name="直接连接符 9"/>
            <p:cNvCxnSpPr>
              <a:cxnSpLocks noChangeShapeType="1"/>
            </p:cNvCxnSpPr>
            <p:nvPr/>
          </p:nvCxnSpPr>
          <p:spPr bwMode="auto">
            <a:xfrm flipV="1">
              <a:off x="0" y="491249"/>
              <a:ext cx="4696614" cy="7081"/>
            </a:xfrm>
            <a:prstGeom prst="line">
              <a:avLst/>
            </a:prstGeom>
            <a:noFill/>
            <a:ln w="19050">
              <a:solidFill>
                <a:srgbClr val="4BACC6"/>
              </a:solidFill>
              <a:round/>
              <a:headEnd/>
              <a:tailEnd/>
            </a:ln>
            <a:extLst>
              <a:ext uri="{909E8E84-426E-40DD-AFC4-6F175D3DCCD1}">
                <a14:hiddenFill xmlns:a14="http://schemas.microsoft.com/office/drawing/2010/main">
                  <a:noFill/>
                </a14:hiddenFill>
              </a:ext>
            </a:extLst>
          </p:spPr>
        </p:cxnSp>
      </p:grpSp>
      <p:sp>
        <p:nvSpPr>
          <p:cNvPr id="31" name="矩形 10"/>
          <p:cNvSpPr>
            <a:spLocks noChangeArrowheads="1"/>
          </p:cNvSpPr>
          <p:nvPr/>
        </p:nvSpPr>
        <p:spPr bwMode="auto">
          <a:xfrm>
            <a:off x="3604448" y="1988840"/>
            <a:ext cx="2806626"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pPr>
              <a:buFont typeface="Arial" panose="020B0604020202020204" pitchFamily="34" charset="0"/>
              <a:buNone/>
            </a:pPr>
            <a:r>
              <a:rPr lang="zh-CN" altLang="en-US" sz="2800" b="1" dirty="0">
                <a:solidFill>
                  <a:srgbClr val="FF0000"/>
                </a:solidFill>
                <a:ea typeface="微软雅黑" panose="020B0503020204020204" pitchFamily="34" charset="-122"/>
                <a:sym typeface="Calibri" panose="020F0502020204030204" pitchFamily="34" charset="0"/>
              </a:rPr>
              <a:t>项目</a:t>
            </a:r>
            <a:r>
              <a:rPr lang="zh-CN" altLang="en-US" sz="2800" b="1" dirty="0" smtClean="0">
                <a:solidFill>
                  <a:srgbClr val="FF0000"/>
                </a:solidFill>
                <a:ea typeface="微软雅黑" panose="020B0503020204020204" pitchFamily="34" charset="-122"/>
                <a:sym typeface="Calibri" panose="020F0502020204030204" pitchFamily="34" charset="0"/>
              </a:rPr>
              <a:t>介绍</a:t>
            </a:r>
            <a:endParaRPr lang="zh-CN" altLang="en-US" sz="2800" b="1" dirty="0">
              <a:solidFill>
                <a:srgbClr val="FF0000"/>
              </a:solidFill>
              <a:ea typeface="微软雅黑" panose="020B0503020204020204" pitchFamily="34" charset="-122"/>
              <a:sym typeface="Calibri" panose="020F0502020204030204" pitchFamily="34" charset="0"/>
            </a:endParaRPr>
          </a:p>
        </p:txBody>
      </p:sp>
      <p:sp>
        <p:nvSpPr>
          <p:cNvPr id="32" name="矩形 11"/>
          <p:cNvSpPr>
            <a:spLocks noChangeArrowheads="1"/>
          </p:cNvSpPr>
          <p:nvPr/>
        </p:nvSpPr>
        <p:spPr bwMode="auto">
          <a:xfrm>
            <a:off x="3604447" y="2636044"/>
            <a:ext cx="2662163" cy="50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pPr>
              <a:buFont typeface="Arial" panose="020B0604020202020204" pitchFamily="34" charset="0"/>
              <a:buNone/>
            </a:pPr>
            <a:endParaRPr lang="zh-CN" altLang="en-US" sz="2400" b="1" dirty="0">
              <a:solidFill>
                <a:srgbClr val="FF0000"/>
              </a:solidFill>
              <a:ea typeface="微软雅黑" panose="020B0503020204020204" pitchFamily="34" charset="-122"/>
              <a:sym typeface="Calibri" panose="020F0502020204030204" pitchFamily="34" charset="0"/>
            </a:endParaRPr>
          </a:p>
        </p:txBody>
      </p:sp>
      <p:grpSp>
        <p:nvGrpSpPr>
          <p:cNvPr id="3" name="组合 76"/>
          <p:cNvGrpSpPr>
            <a:grpSpLocks/>
          </p:cNvGrpSpPr>
          <p:nvPr/>
        </p:nvGrpSpPr>
        <p:grpSpPr bwMode="auto">
          <a:xfrm>
            <a:off x="1883958" y="2643981"/>
            <a:ext cx="4678362" cy="498475"/>
            <a:chOff x="0" y="0"/>
            <a:chExt cx="4680000" cy="498330"/>
          </a:xfrm>
        </p:grpSpPr>
        <p:sp>
          <p:nvSpPr>
            <p:cNvPr id="34" name="圆角矩形 13"/>
            <p:cNvSpPr>
              <a:spLocks noChangeArrowheads="1"/>
            </p:cNvSpPr>
            <p:nvPr/>
          </p:nvSpPr>
          <p:spPr bwMode="auto">
            <a:xfrm>
              <a:off x="23820" y="0"/>
              <a:ext cx="474829" cy="426914"/>
            </a:xfrm>
            <a:prstGeom prst="roundRect">
              <a:avLst>
                <a:gd name="adj" fmla="val 16667"/>
              </a:avLst>
            </a:prstGeom>
            <a:solidFill>
              <a:srgbClr val="198BB3"/>
            </a:solidFill>
            <a:ln w="19050">
              <a:solidFill>
                <a:srgbClr val="95B3D7"/>
              </a:solidFill>
              <a:round/>
              <a:headEnd/>
              <a:tailEnd/>
            </a:ln>
          </p:spPr>
          <p:txBody>
            <a:bodyPr/>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pPr algn="ctr" eaLnBrk="1" hangingPunct="1">
                <a:buFont typeface="Arial" panose="020B0604020202020204" pitchFamily="34" charset="0"/>
                <a:buNone/>
              </a:pPr>
              <a:r>
                <a:rPr lang="en-US" altLang="zh-CN">
                  <a:solidFill>
                    <a:schemeClr val="bg1"/>
                  </a:solidFill>
                  <a:latin typeface="Arial" panose="020B0604020202020204" pitchFamily="34" charset="0"/>
                  <a:sym typeface="Calibri" panose="020F0502020204030204" pitchFamily="34" charset="0"/>
                </a:rPr>
                <a:t>2</a:t>
              </a:r>
              <a:endParaRPr lang="zh-CN" altLang="en-US">
                <a:solidFill>
                  <a:schemeClr val="bg1"/>
                </a:solidFill>
                <a:latin typeface="Arial" panose="020B0604020202020204" pitchFamily="34" charset="0"/>
                <a:sym typeface="Calibri" panose="020F0502020204030204" pitchFamily="34" charset="0"/>
              </a:endParaRPr>
            </a:p>
          </p:txBody>
        </p:sp>
        <p:cxnSp>
          <p:nvCxnSpPr>
            <p:cNvPr id="35" name="直接连接符 14"/>
            <p:cNvCxnSpPr>
              <a:cxnSpLocks noChangeShapeType="1"/>
            </p:cNvCxnSpPr>
            <p:nvPr/>
          </p:nvCxnSpPr>
          <p:spPr bwMode="auto">
            <a:xfrm>
              <a:off x="0" y="498330"/>
              <a:ext cx="4680000" cy="0"/>
            </a:xfrm>
            <a:prstGeom prst="line">
              <a:avLst/>
            </a:prstGeom>
            <a:noFill/>
            <a:ln w="19050">
              <a:solidFill>
                <a:srgbClr val="4BACC6"/>
              </a:solidFill>
              <a:round/>
              <a:headEnd/>
              <a:tailEnd/>
            </a:ln>
            <a:extLst>
              <a:ext uri="{909E8E84-426E-40DD-AFC4-6F175D3DCCD1}">
                <a14:hiddenFill xmlns:a14="http://schemas.microsoft.com/office/drawing/2010/main">
                  <a:noFill/>
                </a14:hiddenFill>
              </a:ext>
            </a:extLst>
          </p:spPr>
        </p:cxnSp>
      </p:grpSp>
      <p:sp>
        <p:nvSpPr>
          <p:cNvPr id="36" name="矩形 15"/>
          <p:cNvSpPr>
            <a:spLocks noChangeArrowheads="1"/>
          </p:cNvSpPr>
          <p:nvPr/>
        </p:nvSpPr>
        <p:spPr bwMode="auto">
          <a:xfrm>
            <a:off x="3604447" y="2601119"/>
            <a:ext cx="3382962"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endParaRPr lang="zh-CN" altLang="en-US" sz="2800" b="1" dirty="0">
              <a:solidFill>
                <a:srgbClr val="595959"/>
              </a:solidFill>
              <a:ea typeface="微软雅黑" panose="020B0503020204020204" pitchFamily="34" charset="-122"/>
              <a:sym typeface="Calibri" panose="020F0502020204030204" pitchFamily="34" charset="0"/>
            </a:endParaRPr>
          </a:p>
          <a:p>
            <a:endParaRPr lang="zh-CN" altLang="en-US" sz="2800" b="1" dirty="0">
              <a:solidFill>
                <a:srgbClr val="595959"/>
              </a:solidFill>
              <a:ea typeface="微软雅黑" panose="020B0503020204020204" pitchFamily="34" charset="-122"/>
              <a:sym typeface="Calibri" panose="020F0502020204030204" pitchFamily="34" charset="0"/>
            </a:endParaRPr>
          </a:p>
        </p:txBody>
      </p:sp>
      <p:grpSp>
        <p:nvGrpSpPr>
          <p:cNvPr id="4" name="组合 79"/>
          <p:cNvGrpSpPr>
            <a:grpSpLocks/>
          </p:cNvGrpSpPr>
          <p:nvPr/>
        </p:nvGrpSpPr>
        <p:grpSpPr bwMode="auto">
          <a:xfrm>
            <a:off x="1883958" y="3284116"/>
            <a:ext cx="4678362" cy="498475"/>
            <a:chOff x="0" y="0"/>
            <a:chExt cx="4680000" cy="498330"/>
          </a:xfrm>
        </p:grpSpPr>
        <p:sp>
          <p:nvSpPr>
            <p:cNvPr id="38" name="圆角矩形 17"/>
            <p:cNvSpPr>
              <a:spLocks noChangeArrowheads="1"/>
            </p:cNvSpPr>
            <p:nvPr/>
          </p:nvSpPr>
          <p:spPr bwMode="auto">
            <a:xfrm>
              <a:off x="23820" y="0"/>
              <a:ext cx="474829" cy="426914"/>
            </a:xfrm>
            <a:prstGeom prst="roundRect">
              <a:avLst>
                <a:gd name="adj" fmla="val 16667"/>
              </a:avLst>
            </a:prstGeom>
            <a:solidFill>
              <a:srgbClr val="198BB3"/>
            </a:solidFill>
            <a:ln w="19050">
              <a:solidFill>
                <a:srgbClr val="95B3D7"/>
              </a:solidFill>
              <a:round/>
              <a:headEnd/>
              <a:tailEnd/>
            </a:ln>
          </p:spPr>
          <p:txBody>
            <a:bodyPr/>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pPr algn="ctr" eaLnBrk="1" hangingPunct="1">
                <a:buFont typeface="Arial" panose="020B0604020202020204" pitchFamily="34" charset="0"/>
                <a:buNone/>
              </a:pPr>
              <a:r>
                <a:rPr lang="en-US" altLang="zh-CN">
                  <a:solidFill>
                    <a:schemeClr val="bg1"/>
                  </a:solidFill>
                  <a:latin typeface="Arial" panose="020B0604020202020204" pitchFamily="34" charset="0"/>
                  <a:sym typeface="Calibri" panose="020F0502020204030204" pitchFamily="34" charset="0"/>
                </a:rPr>
                <a:t>3</a:t>
              </a:r>
              <a:endParaRPr lang="zh-CN" altLang="en-US">
                <a:solidFill>
                  <a:schemeClr val="bg1"/>
                </a:solidFill>
                <a:latin typeface="Arial" panose="020B0604020202020204" pitchFamily="34" charset="0"/>
                <a:sym typeface="Calibri" panose="020F0502020204030204" pitchFamily="34" charset="0"/>
              </a:endParaRPr>
            </a:p>
          </p:txBody>
        </p:sp>
        <p:cxnSp>
          <p:nvCxnSpPr>
            <p:cNvPr id="39" name="直接连接符 18"/>
            <p:cNvCxnSpPr>
              <a:cxnSpLocks noChangeShapeType="1"/>
            </p:cNvCxnSpPr>
            <p:nvPr/>
          </p:nvCxnSpPr>
          <p:spPr bwMode="auto">
            <a:xfrm>
              <a:off x="0" y="498330"/>
              <a:ext cx="4680000" cy="0"/>
            </a:xfrm>
            <a:prstGeom prst="line">
              <a:avLst/>
            </a:prstGeom>
            <a:noFill/>
            <a:ln w="19050">
              <a:solidFill>
                <a:srgbClr val="4BACC6"/>
              </a:solidFill>
              <a:round/>
              <a:headEnd/>
              <a:tailEnd/>
            </a:ln>
            <a:extLst>
              <a:ext uri="{909E8E84-426E-40DD-AFC4-6F175D3DCCD1}">
                <a14:hiddenFill xmlns:a14="http://schemas.microsoft.com/office/drawing/2010/main">
                  <a:noFill/>
                </a14:hiddenFill>
              </a:ext>
            </a:extLst>
          </p:spPr>
        </p:cxnSp>
      </p:grpSp>
      <p:sp>
        <p:nvSpPr>
          <p:cNvPr id="40" name="矩形 19"/>
          <p:cNvSpPr>
            <a:spLocks noChangeArrowheads="1"/>
          </p:cNvSpPr>
          <p:nvPr/>
        </p:nvSpPr>
        <p:spPr bwMode="auto">
          <a:xfrm>
            <a:off x="3604448" y="3251286"/>
            <a:ext cx="3382962"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pPr>
              <a:buFont typeface="Arial" panose="020B0604020202020204" pitchFamily="34" charset="0"/>
              <a:buNone/>
            </a:pPr>
            <a:r>
              <a:rPr lang="zh-CN" altLang="en-US" sz="2800" b="1" dirty="0" smtClean="0">
                <a:solidFill>
                  <a:srgbClr val="595959"/>
                </a:solidFill>
                <a:ea typeface="微软雅黑" panose="020B0503020204020204" pitchFamily="34" charset="-122"/>
                <a:sym typeface="Calibri" panose="020F0502020204030204" pitchFamily="34" charset="0"/>
              </a:rPr>
              <a:t>具体操作</a:t>
            </a:r>
            <a:endParaRPr lang="zh-CN" altLang="en-US" sz="2800" b="1" dirty="0">
              <a:solidFill>
                <a:srgbClr val="595959"/>
              </a:solidFill>
              <a:ea typeface="微软雅黑" panose="020B0503020204020204" pitchFamily="34" charset="-122"/>
              <a:sym typeface="Calibri" panose="020F0502020204030204" pitchFamily="34" charset="0"/>
            </a:endParaRPr>
          </a:p>
        </p:txBody>
      </p:sp>
      <p:grpSp>
        <p:nvGrpSpPr>
          <p:cNvPr id="5" name="组合 82"/>
          <p:cNvGrpSpPr>
            <a:grpSpLocks/>
          </p:cNvGrpSpPr>
          <p:nvPr/>
        </p:nvGrpSpPr>
        <p:grpSpPr bwMode="auto">
          <a:xfrm>
            <a:off x="1883958" y="3932188"/>
            <a:ext cx="4678362" cy="498475"/>
            <a:chOff x="0" y="0"/>
            <a:chExt cx="4680000" cy="498330"/>
          </a:xfrm>
        </p:grpSpPr>
        <p:sp>
          <p:nvSpPr>
            <p:cNvPr id="42" name="圆角矩形 21"/>
            <p:cNvSpPr>
              <a:spLocks noChangeArrowheads="1"/>
            </p:cNvSpPr>
            <p:nvPr/>
          </p:nvSpPr>
          <p:spPr bwMode="auto">
            <a:xfrm>
              <a:off x="23820" y="0"/>
              <a:ext cx="474829" cy="426914"/>
            </a:xfrm>
            <a:prstGeom prst="roundRect">
              <a:avLst>
                <a:gd name="adj" fmla="val 16667"/>
              </a:avLst>
            </a:prstGeom>
            <a:solidFill>
              <a:srgbClr val="198BB3"/>
            </a:solidFill>
            <a:ln w="19050">
              <a:solidFill>
                <a:srgbClr val="95B3D7"/>
              </a:solidFill>
              <a:round/>
              <a:headEnd/>
              <a:tailEnd/>
            </a:ln>
          </p:spPr>
          <p:txBody>
            <a:bodyPr/>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pPr algn="ctr" eaLnBrk="1" hangingPunct="1">
                <a:buFont typeface="Arial" panose="020B0604020202020204" pitchFamily="34" charset="0"/>
                <a:buNone/>
              </a:pPr>
              <a:r>
                <a:rPr lang="en-US" altLang="zh-CN" dirty="0">
                  <a:solidFill>
                    <a:schemeClr val="bg1"/>
                  </a:solidFill>
                  <a:latin typeface="Arial" panose="020B0604020202020204" pitchFamily="34" charset="0"/>
                  <a:sym typeface="Calibri" panose="020F0502020204030204" pitchFamily="34" charset="0"/>
                </a:rPr>
                <a:t>4</a:t>
              </a:r>
              <a:endParaRPr lang="zh-CN" altLang="en-US" dirty="0">
                <a:solidFill>
                  <a:schemeClr val="bg1"/>
                </a:solidFill>
                <a:latin typeface="Arial" panose="020B0604020202020204" pitchFamily="34" charset="0"/>
                <a:sym typeface="Calibri" panose="020F0502020204030204" pitchFamily="34" charset="0"/>
              </a:endParaRPr>
            </a:p>
          </p:txBody>
        </p:sp>
        <p:cxnSp>
          <p:nvCxnSpPr>
            <p:cNvPr id="43" name="直接连接符 22"/>
            <p:cNvCxnSpPr>
              <a:cxnSpLocks noChangeShapeType="1"/>
            </p:cNvCxnSpPr>
            <p:nvPr/>
          </p:nvCxnSpPr>
          <p:spPr bwMode="auto">
            <a:xfrm>
              <a:off x="0" y="498330"/>
              <a:ext cx="4680000" cy="0"/>
            </a:xfrm>
            <a:prstGeom prst="line">
              <a:avLst/>
            </a:prstGeom>
            <a:noFill/>
            <a:ln w="19050">
              <a:solidFill>
                <a:srgbClr val="4BACC6"/>
              </a:solidFill>
              <a:round/>
              <a:headEnd/>
              <a:tailEnd/>
            </a:ln>
            <a:extLst>
              <a:ext uri="{909E8E84-426E-40DD-AFC4-6F175D3DCCD1}">
                <a14:hiddenFill xmlns:a14="http://schemas.microsoft.com/office/drawing/2010/main">
                  <a:noFill/>
                </a14:hiddenFill>
              </a:ext>
            </a:extLst>
          </p:spPr>
        </p:cxnSp>
      </p:grpSp>
      <p:sp>
        <p:nvSpPr>
          <p:cNvPr id="44" name="矩形 23"/>
          <p:cNvSpPr>
            <a:spLocks noChangeArrowheads="1"/>
          </p:cNvSpPr>
          <p:nvPr/>
        </p:nvSpPr>
        <p:spPr bwMode="auto">
          <a:xfrm>
            <a:off x="3620700" y="3926607"/>
            <a:ext cx="3382962"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pPr>
              <a:buFont typeface="Arial" panose="020B0604020202020204" pitchFamily="34" charset="0"/>
              <a:buNone/>
            </a:pPr>
            <a:r>
              <a:rPr lang="zh-CN" altLang="en-US" sz="2800" b="1" dirty="0" smtClean="0">
                <a:solidFill>
                  <a:srgbClr val="595959"/>
                </a:solidFill>
                <a:ea typeface="微软雅黑" panose="020B0503020204020204" pitchFamily="34" charset="-122"/>
                <a:sym typeface="Calibri" panose="020F0502020204030204" pitchFamily="34" charset="0"/>
              </a:rPr>
              <a:t>系统演示</a:t>
            </a:r>
            <a:endParaRPr lang="zh-CN" altLang="en-US" sz="2800" b="1" dirty="0">
              <a:solidFill>
                <a:srgbClr val="595959"/>
              </a:solidFill>
              <a:ea typeface="微软雅黑" panose="020B0503020204020204" pitchFamily="34" charset="-122"/>
              <a:sym typeface="Calibri" panose="020F0502020204030204" pitchFamily="34" charset="0"/>
            </a:endParaRPr>
          </a:p>
        </p:txBody>
      </p:sp>
      <p:sp>
        <p:nvSpPr>
          <p:cNvPr id="24" name="矩形 19"/>
          <p:cNvSpPr>
            <a:spLocks noChangeArrowheads="1"/>
          </p:cNvSpPr>
          <p:nvPr/>
        </p:nvSpPr>
        <p:spPr bwMode="auto">
          <a:xfrm>
            <a:off x="3595324" y="2630956"/>
            <a:ext cx="3382962"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pPr>
              <a:buFont typeface="Arial" panose="020B0604020202020204" pitchFamily="34" charset="0"/>
              <a:buNone/>
            </a:pPr>
            <a:r>
              <a:rPr lang="zh-CN" altLang="en-US" sz="2800" b="1" dirty="0" smtClean="0">
                <a:solidFill>
                  <a:srgbClr val="595959"/>
                </a:solidFill>
                <a:ea typeface="微软雅黑" panose="020B0503020204020204" pitchFamily="34" charset="-122"/>
                <a:sym typeface="Calibri" panose="020F0502020204030204" pitchFamily="34" charset="0"/>
              </a:rPr>
              <a:t>主要功能</a:t>
            </a:r>
            <a:endParaRPr lang="zh-CN" altLang="en-US" sz="2800" b="1" dirty="0">
              <a:solidFill>
                <a:srgbClr val="595959"/>
              </a:solidFill>
              <a:ea typeface="微软雅黑" panose="020B0503020204020204" pitchFamily="34" charset="-122"/>
              <a:sym typeface="Calibri" panose="020F0502020204030204" pitchFamily="34" charset="0"/>
            </a:endParaRPr>
          </a:p>
        </p:txBody>
      </p:sp>
      <p:grpSp>
        <p:nvGrpSpPr>
          <p:cNvPr id="21" name="组合 82"/>
          <p:cNvGrpSpPr>
            <a:grpSpLocks/>
          </p:cNvGrpSpPr>
          <p:nvPr/>
        </p:nvGrpSpPr>
        <p:grpSpPr bwMode="auto">
          <a:xfrm>
            <a:off x="1900568" y="4652268"/>
            <a:ext cx="4678362" cy="498475"/>
            <a:chOff x="0" y="0"/>
            <a:chExt cx="4680000" cy="498330"/>
          </a:xfrm>
        </p:grpSpPr>
        <p:sp>
          <p:nvSpPr>
            <p:cNvPr id="22" name="圆角矩形 21"/>
            <p:cNvSpPr>
              <a:spLocks noChangeArrowheads="1"/>
            </p:cNvSpPr>
            <p:nvPr/>
          </p:nvSpPr>
          <p:spPr bwMode="auto">
            <a:xfrm>
              <a:off x="23820" y="0"/>
              <a:ext cx="474829" cy="426914"/>
            </a:xfrm>
            <a:prstGeom prst="roundRect">
              <a:avLst>
                <a:gd name="adj" fmla="val 16667"/>
              </a:avLst>
            </a:prstGeom>
            <a:solidFill>
              <a:srgbClr val="198BB3"/>
            </a:solidFill>
            <a:ln w="19050">
              <a:solidFill>
                <a:srgbClr val="95B3D7"/>
              </a:solidFill>
              <a:round/>
              <a:headEnd/>
              <a:tailEnd/>
            </a:ln>
          </p:spPr>
          <p:txBody>
            <a:bodyPr/>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pPr algn="ctr" eaLnBrk="1" hangingPunct="1">
                <a:buFont typeface="Arial" panose="020B0604020202020204" pitchFamily="34" charset="0"/>
                <a:buNone/>
              </a:pPr>
              <a:r>
                <a:rPr lang="en-US" altLang="zh-CN" dirty="0">
                  <a:solidFill>
                    <a:schemeClr val="bg1"/>
                  </a:solidFill>
                  <a:latin typeface="Arial" panose="020B0604020202020204" pitchFamily="34" charset="0"/>
                  <a:sym typeface="Calibri" panose="020F0502020204030204" pitchFamily="34" charset="0"/>
                </a:rPr>
                <a:t>5</a:t>
              </a:r>
              <a:endParaRPr lang="zh-CN" altLang="en-US" dirty="0">
                <a:solidFill>
                  <a:schemeClr val="bg1"/>
                </a:solidFill>
                <a:latin typeface="Arial" panose="020B0604020202020204" pitchFamily="34" charset="0"/>
                <a:sym typeface="Calibri" panose="020F0502020204030204" pitchFamily="34" charset="0"/>
              </a:endParaRPr>
            </a:p>
          </p:txBody>
        </p:sp>
        <p:cxnSp>
          <p:nvCxnSpPr>
            <p:cNvPr id="23" name="直接连接符 22"/>
            <p:cNvCxnSpPr>
              <a:cxnSpLocks noChangeShapeType="1"/>
            </p:cNvCxnSpPr>
            <p:nvPr/>
          </p:nvCxnSpPr>
          <p:spPr bwMode="auto">
            <a:xfrm>
              <a:off x="0" y="498330"/>
              <a:ext cx="4680000" cy="0"/>
            </a:xfrm>
            <a:prstGeom prst="line">
              <a:avLst/>
            </a:prstGeom>
            <a:noFill/>
            <a:ln w="19050">
              <a:solidFill>
                <a:srgbClr val="4BACC6"/>
              </a:solidFill>
              <a:round/>
              <a:headEnd/>
              <a:tailEnd/>
            </a:ln>
            <a:extLst>
              <a:ext uri="{909E8E84-426E-40DD-AFC4-6F175D3DCCD1}">
                <a14:hiddenFill xmlns:a14="http://schemas.microsoft.com/office/drawing/2010/main">
                  <a:noFill/>
                </a14:hiddenFill>
              </a:ext>
            </a:extLst>
          </p:spPr>
        </p:cxnSp>
      </p:grpSp>
      <p:sp>
        <p:nvSpPr>
          <p:cNvPr id="25" name="矩形 23"/>
          <p:cNvSpPr>
            <a:spLocks noChangeArrowheads="1"/>
          </p:cNvSpPr>
          <p:nvPr/>
        </p:nvSpPr>
        <p:spPr bwMode="auto">
          <a:xfrm>
            <a:off x="3637310" y="4646687"/>
            <a:ext cx="3382962"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pPr>
              <a:buFont typeface="Arial" panose="020B0604020202020204" pitchFamily="34" charset="0"/>
              <a:buNone/>
            </a:pPr>
            <a:r>
              <a:rPr lang="zh-CN" altLang="en-US" sz="2800" b="1" dirty="0" smtClean="0">
                <a:solidFill>
                  <a:srgbClr val="595959"/>
                </a:solidFill>
                <a:ea typeface="微软雅黑" panose="020B0503020204020204" pitchFamily="34" charset="-122"/>
                <a:sym typeface="Calibri" panose="020F0502020204030204" pitchFamily="34" charset="0"/>
              </a:rPr>
              <a:t>常见问题</a:t>
            </a:r>
            <a:endParaRPr lang="zh-CN" altLang="en-US" sz="2800" b="1" dirty="0">
              <a:solidFill>
                <a:srgbClr val="595959"/>
              </a:solidFill>
              <a:ea typeface="微软雅黑" panose="020B0503020204020204" pitchFamily="34" charset="-122"/>
              <a:sym typeface="Calibri" panose="020F0502020204030204" pitchFamily="34" charset="0"/>
            </a:endParaRPr>
          </a:p>
        </p:txBody>
      </p:sp>
    </p:spTree>
    <p:extLst>
      <p:ext uri="{BB962C8B-B14F-4D97-AF65-F5344CB8AC3E}">
        <p14:creationId xmlns:p14="http://schemas.microsoft.com/office/powerpoint/2010/main" val="10545865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5220096"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具体操作</a:t>
            </a:r>
            <a:r>
              <a:rPr lang="en-US" altLang="zh-CN" sz="2600" b="1" dirty="0" smtClean="0">
                <a:solidFill>
                  <a:srgbClr val="FFFF00"/>
                </a:solidFill>
                <a:effectLst>
                  <a:outerShdw blurRad="38100" dist="38100" dir="2700000" algn="tl">
                    <a:srgbClr val="000000">
                      <a:alpha val="43137"/>
                    </a:srgbClr>
                  </a:outerShdw>
                </a:effectLst>
              </a:rPr>
              <a:t>—</a:t>
            </a:r>
            <a:r>
              <a:rPr lang="zh-CN" altLang="en-US" sz="2600" b="1" dirty="0">
                <a:solidFill>
                  <a:srgbClr val="FFFF00"/>
                </a:solidFill>
                <a:effectLst>
                  <a:outerShdw blurRad="38100" dist="38100" dir="2700000" algn="tl">
                    <a:srgbClr val="000000">
                      <a:alpha val="43137"/>
                    </a:srgbClr>
                  </a:outerShdw>
                </a:effectLst>
              </a:rPr>
              <a:t>备案</a:t>
            </a:r>
            <a:r>
              <a:rPr lang="zh-CN" altLang="en-US" sz="2600" b="1" dirty="0" smtClean="0">
                <a:solidFill>
                  <a:srgbClr val="FFFF00"/>
                </a:solidFill>
                <a:effectLst>
                  <a:outerShdw blurRad="38100" dist="38100" dir="2700000" algn="tl">
                    <a:srgbClr val="000000">
                      <a:alpha val="43137"/>
                    </a:srgbClr>
                  </a:outerShdw>
                </a:effectLst>
              </a:rPr>
              <a:t>单</a:t>
            </a:r>
            <a:r>
              <a:rPr lang="zh-CN" altLang="en-US" sz="2600" b="1" dirty="0">
                <a:solidFill>
                  <a:srgbClr val="FFFF00"/>
                </a:solidFill>
                <a:effectLst>
                  <a:outerShdw blurRad="38100" dist="38100" dir="2700000" algn="tl">
                    <a:srgbClr val="000000">
                      <a:alpha val="43137"/>
                    </a:srgbClr>
                  </a:outerShdw>
                </a:effectLst>
              </a:rPr>
              <a:t>据</a:t>
            </a:r>
            <a:r>
              <a:rPr lang="zh-CN" altLang="en-US" sz="2600" b="1" dirty="0" smtClean="0">
                <a:solidFill>
                  <a:srgbClr val="FFFF00"/>
                </a:solidFill>
                <a:effectLst>
                  <a:outerShdw blurRad="38100" dist="38100" dir="2700000" algn="tl">
                    <a:srgbClr val="000000">
                      <a:alpha val="43137"/>
                    </a:srgbClr>
                  </a:outerShdw>
                </a:effectLst>
              </a:rPr>
              <a:t>管理</a:t>
            </a:r>
            <a:endParaRPr lang="zh-CN" altLang="en-US" sz="2600" b="1" dirty="0">
              <a:solidFill>
                <a:srgbClr val="FFFF00"/>
              </a:solidFill>
              <a:effectLst>
                <a:outerShdw blurRad="38100" dist="38100" dir="2700000" algn="tl">
                  <a:srgbClr val="000000">
                    <a:alpha val="43137"/>
                  </a:srgbClr>
                </a:outerShdw>
              </a:effectLst>
            </a:endParaRPr>
          </a:p>
        </p:txBody>
      </p:sp>
      <p:pic>
        <p:nvPicPr>
          <p:cNvPr id="532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58883"/>
            <a:ext cx="9102139" cy="384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圆角矩形标注 5"/>
          <p:cNvSpPr/>
          <p:nvPr/>
        </p:nvSpPr>
        <p:spPr bwMode="auto">
          <a:xfrm>
            <a:off x="1889944" y="1588724"/>
            <a:ext cx="1673944" cy="690314"/>
          </a:xfrm>
          <a:prstGeom prst="wedgeRoundRectCallout">
            <a:avLst>
              <a:gd name="adj1" fmla="val -52595"/>
              <a:gd name="adj2" fmla="val 101034"/>
              <a:gd name="adj3" fmla="val 16667"/>
            </a:avLst>
          </a:prstGeom>
          <a:solidFill>
            <a:srgbClr val="E4EDF8"/>
          </a:solidFill>
          <a:ln w="9525" cmpd="sng">
            <a:solidFill>
              <a:srgbClr val="FF0000"/>
            </a:solidFill>
            <a:prstDash val="sysDash"/>
            <a:miter lim="800000"/>
            <a:headEnd/>
            <a:tailEnd/>
          </a:ln>
        </p:spPr>
        <p:txBody>
          <a:bodyPr rtlCol="0" anchor="ctr"/>
          <a:lstStyle/>
          <a:p>
            <a:pP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点击‘新增’，添加备案单据</a:t>
            </a:r>
          </a:p>
        </p:txBody>
      </p:sp>
      <p:sp>
        <p:nvSpPr>
          <p:cNvPr id="7" name="圆角矩形标注 6"/>
          <p:cNvSpPr/>
          <p:nvPr/>
        </p:nvSpPr>
        <p:spPr bwMode="auto">
          <a:xfrm>
            <a:off x="5724128" y="1395967"/>
            <a:ext cx="1673944" cy="690314"/>
          </a:xfrm>
          <a:prstGeom prst="wedgeRoundRectCallout">
            <a:avLst>
              <a:gd name="adj1" fmla="val -52595"/>
              <a:gd name="adj2" fmla="val 101034"/>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可按条件查询</a:t>
            </a:r>
          </a:p>
        </p:txBody>
      </p:sp>
    </p:spTree>
    <p:extLst>
      <p:ext uri="{BB962C8B-B14F-4D97-AF65-F5344CB8AC3E}">
        <p14:creationId xmlns:p14="http://schemas.microsoft.com/office/powerpoint/2010/main" val="2280584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53251"/>
                                        </p:tgtEl>
                                        <p:attrNameLst>
                                          <p:attrName>style.visibility</p:attrName>
                                        </p:attrNameLst>
                                      </p:cBhvr>
                                      <p:to>
                                        <p:strVal val="visible"/>
                                      </p:to>
                                    </p:set>
                                    <p:animEffect transition="in" filter="wipe(down)">
                                      <p:cBhvr>
                                        <p:cTn id="7" dur="500"/>
                                        <p:tgtEl>
                                          <p:spTgt spid="5325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5220096"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具体操作</a:t>
            </a:r>
            <a:r>
              <a:rPr lang="en-US" altLang="zh-CN" sz="2600" b="1" dirty="0" smtClean="0">
                <a:solidFill>
                  <a:srgbClr val="FFFF00"/>
                </a:solidFill>
                <a:effectLst>
                  <a:outerShdw blurRad="38100" dist="38100" dir="2700000" algn="tl">
                    <a:srgbClr val="000000">
                      <a:alpha val="43137"/>
                    </a:srgbClr>
                  </a:outerShdw>
                </a:effectLst>
              </a:rPr>
              <a:t>—</a:t>
            </a:r>
            <a:r>
              <a:rPr lang="zh-CN" altLang="en-US" sz="2600" b="1" dirty="0">
                <a:solidFill>
                  <a:srgbClr val="FFFF00"/>
                </a:solidFill>
                <a:effectLst>
                  <a:outerShdw blurRad="38100" dist="38100" dir="2700000" algn="tl">
                    <a:srgbClr val="000000">
                      <a:alpha val="43137"/>
                    </a:srgbClr>
                  </a:outerShdw>
                </a:effectLst>
              </a:rPr>
              <a:t>备案单证管理</a:t>
            </a:r>
          </a:p>
        </p:txBody>
      </p:sp>
      <p:pic>
        <p:nvPicPr>
          <p:cNvPr id="522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4592" y="1006212"/>
            <a:ext cx="8645648" cy="56735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圆角矩形标注 7"/>
          <p:cNvSpPr/>
          <p:nvPr/>
        </p:nvSpPr>
        <p:spPr bwMode="auto">
          <a:xfrm>
            <a:off x="2826048" y="2271217"/>
            <a:ext cx="1673944" cy="690314"/>
          </a:xfrm>
          <a:prstGeom prst="wedgeRoundRectCallout">
            <a:avLst>
              <a:gd name="adj1" fmla="val -92047"/>
              <a:gd name="adj2" fmla="val 69758"/>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选择是否为核销单据</a:t>
            </a:r>
          </a:p>
        </p:txBody>
      </p:sp>
      <p:sp>
        <p:nvSpPr>
          <p:cNvPr id="9" name="圆角矩形标注 8"/>
          <p:cNvSpPr/>
          <p:nvPr/>
        </p:nvSpPr>
        <p:spPr bwMode="auto">
          <a:xfrm>
            <a:off x="6660232" y="1497884"/>
            <a:ext cx="1673944" cy="690314"/>
          </a:xfrm>
          <a:prstGeom prst="wedgeRoundRectCallout">
            <a:avLst>
              <a:gd name="adj1" fmla="val -45009"/>
              <a:gd name="adj2" fmla="val 113912"/>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选择单据类型</a:t>
            </a:r>
          </a:p>
        </p:txBody>
      </p:sp>
      <p:sp>
        <p:nvSpPr>
          <p:cNvPr id="10" name="圆角矩形标注 9"/>
          <p:cNvSpPr/>
          <p:nvPr/>
        </p:nvSpPr>
        <p:spPr bwMode="auto">
          <a:xfrm>
            <a:off x="1475656" y="4653136"/>
            <a:ext cx="3347888" cy="690314"/>
          </a:xfrm>
          <a:prstGeom prst="wedgeRoundRectCallout">
            <a:avLst>
              <a:gd name="adj1" fmla="val -66631"/>
              <a:gd name="adj2" fmla="val 12726"/>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核销单需录入产品信息，点击‘新增’，录入货物信息</a:t>
            </a:r>
          </a:p>
        </p:txBody>
      </p:sp>
      <p:sp>
        <p:nvSpPr>
          <p:cNvPr id="11" name="圆角矩形标注 10"/>
          <p:cNvSpPr/>
          <p:nvPr/>
        </p:nvSpPr>
        <p:spPr bwMode="auto">
          <a:xfrm>
            <a:off x="1989076" y="1196752"/>
            <a:ext cx="2312652" cy="690314"/>
          </a:xfrm>
          <a:prstGeom prst="wedgeRoundRectCallout">
            <a:avLst>
              <a:gd name="adj1" fmla="val -72509"/>
              <a:gd name="adj2" fmla="val 34803"/>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录入完毕按需要点击‘暂存’或‘申报’</a:t>
            </a:r>
          </a:p>
        </p:txBody>
      </p:sp>
      <p:sp>
        <p:nvSpPr>
          <p:cNvPr id="12" name="圆角矩形标注 11"/>
          <p:cNvSpPr/>
          <p:nvPr/>
        </p:nvSpPr>
        <p:spPr bwMode="auto">
          <a:xfrm>
            <a:off x="2987824" y="3442653"/>
            <a:ext cx="1673944" cy="690314"/>
          </a:xfrm>
          <a:prstGeom prst="wedgeRoundRectCallout">
            <a:avLst>
              <a:gd name="adj1" fmla="val -82943"/>
              <a:gd name="adj2" fmla="val -18550"/>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选择审核机构</a:t>
            </a:r>
          </a:p>
        </p:txBody>
      </p:sp>
      <p:sp>
        <p:nvSpPr>
          <p:cNvPr id="13" name="圆角矩形标注 12"/>
          <p:cNvSpPr/>
          <p:nvPr/>
        </p:nvSpPr>
        <p:spPr bwMode="auto">
          <a:xfrm>
            <a:off x="7425691" y="3284984"/>
            <a:ext cx="1673944" cy="690314"/>
          </a:xfrm>
          <a:prstGeom prst="wedgeRoundRectCallout">
            <a:avLst>
              <a:gd name="adj1" fmla="val -82943"/>
              <a:gd name="adj2" fmla="val -18550"/>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选择对应文件  上传</a:t>
            </a:r>
          </a:p>
        </p:txBody>
      </p:sp>
    </p:spTree>
    <p:extLst>
      <p:ext uri="{BB962C8B-B14F-4D97-AF65-F5344CB8AC3E}">
        <p14:creationId xmlns:p14="http://schemas.microsoft.com/office/powerpoint/2010/main" val="2874456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52226"/>
                                        </p:tgtEl>
                                        <p:attrNameLst>
                                          <p:attrName>style.visibility</p:attrName>
                                        </p:attrNameLst>
                                      </p:cBhvr>
                                      <p:to>
                                        <p:strVal val="visible"/>
                                      </p:to>
                                    </p:set>
                                    <p:animEffect transition="in" filter="wipe(down)">
                                      <p:cBhvr>
                                        <p:cTn id="7" dur="500"/>
                                        <p:tgtEl>
                                          <p:spTgt spid="5222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down)">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down)">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down)">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down)">
                                      <p:cBhvr>
                                        <p:cTn id="27" dur="5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down)">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wipe(down)">
                                      <p:cBhvr>
                                        <p:cTn id="3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5220096"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具体操作</a:t>
            </a:r>
            <a:r>
              <a:rPr lang="en-US" altLang="zh-CN" sz="2600" b="1" dirty="0" smtClean="0">
                <a:solidFill>
                  <a:srgbClr val="FFFF00"/>
                </a:solidFill>
                <a:effectLst>
                  <a:outerShdw blurRad="38100" dist="38100" dir="2700000" algn="tl">
                    <a:srgbClr val="000000">
                      <a:alpha val="43137"/>
                    </a:srgbClr>
                  </a:outerShdw>
                </a:effectLst>
              </a:rPr>
              <a:t>—</a:t>
            </a:r>
            <a:r>
              <a:rPr lang="zh-CN" altLang="en-US" sz="2600" b="1" dirty="0">
                <a:solidFill>
                  <a:srgbClr val="FFFF00"/>
                </a:solidFill>
                <a:effectLst>
                  <a:outerShdw blurRad="38100" dist="38100" dir="2700000" algn="tl">
                    <a:srgbClr val="000000">
                      <a:alpha val="43137"/>
                    </a:srgbClr>
                  </a:outerShdw>
                </a:effectLst>
              </a:rPr>
              <a:t>备案</a:t>
            </a:r>
            <a:r>
              <a:rPr lang="zh-CN" altLang="en-US" sz="2600" b="1" dirty="0" smtClean="0">
                <a:solidFill>
                  <a:srgbClr val="FFFF00"/>
                </a:solidFill>
                <a:effectLst>
                  <a:outerShdw blurRad="38100" dist="38100" dir="2700000" algn="tl">
                    <a:srgbClr val="000000">
                      <a:alpha val="43137"/>
                    </a:srgbClr>
                  </a:outerShdw>
                </a:effectLst>
              </a:rPr>
              <a:t>单据管理</a:t>
            </a:r>
            <a:endParaRPr lang="zh-CN" altLang="en-US" sz="2600" b="1" dirty="0">
              <a:solidFill>
                <a:srgbClr val="FFFF00"/>
              </a:solidFill>
              <a:effectLst>
                <a:outerShdw blurRad="38100" dist="38100" dir="2700000" algn="tl">
                  <a:srgbClr val="000000">
                    <a:alpha val="43137"/>
                  </a:srgbClr>
                </a:outerShdw>
              </a:effectLst>
            </a:endParaRPr>
          </a:p>
        </p:txBody>
      </p:sp>
      <p:pic>
        <p:nvPicPr>
          <p:cNvPr id="552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628800"/>
            <a:ext cx="9137520" cy="35978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圆角矩形标注 13"/>
          <p:cNvSpPr/>
          <p:nvPr/>
        </p:nvSpPr>
        <p:spPr bwMode="auto">
          <a:xfrm>
            <a:off x="3347864" y="1945680"/>
            <a:ext cx="1673944" cy="690314"/>
          </a:xfrm>
          <a:prstGeom prst="wedgeRoundRectCallout">
            <a:avLst>
              <a:gd name="adj1" fmla="val -45009"/>
              <a:gd name="adj2" fmla="val 113912"/>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备案状态为：</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待受理</a:t>
            </a:r>
          </a:p>
        </p:txBody>
      </p:sp>
    </p:spTree>
    <p:extLst>
      <p:ext uri="{BB962C8B-B14F-4D97-AF65-F5344CB8AC3E}">
        <p14:creationId xmlns:p14="http://schemas.microsoft.com/office/powerpoint/2010/main" val="1411759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55298"/>
                                        </p:tgtEl>
                                        <p:attrNameLst>
                                          <p:attrName>style.visibility</p:attrName>
                                        </p:attrNameLst>
                                      </p:cBhvr>
                                      <p:to>
                                        <p:strVal val="visible"/>
                                      </p:to>
                                    </p:set>
                                    <p:animEffect transition="in" filter="wipe(up)">
                                      <p:cBhvr>
                                        <p:cTn id="7" dur="500"/>
                                        <p:tgtEl>
                                          <p:spTgt spid="5529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down)">
                                      <p:cBhvr>
                                        <p:cTn id="1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5220096"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具体操作</a:t>
            </a:r>
            <a:r>
              <a:rPr lang="en-US" altLang="zh-CN" sz="2600" b="1" dirty="0" smtClean="0">
                <a:solidFill>
                  <a:srgbClr val="FFFF00"/>
                </a:solidFill>
                <a:effectLst>
                  <a:outerShdw blurRad="38100" dist="38100" dir="2700000" algn="tl">
                    <a:srgbClr val="000000">
                      <a:alpha val="43137"/>
                    </a:srgbClr>
                  </a:outerShdw>
                </a:effectLst>
              </a:rPr>
              <a:t>—</a:t>
            </a:r>
            <a:r>
              <a:rPr lang="zh-CN" altLang="en-US" sz="2600" b="1" dirty="0">
                <a:solidFill>
                  <a:srgbClr val="FFFF00"/>
                </a:solidFill>
                <a:effectLst>
                  <a:outerShdw blurRad="38100" dist="38100" dir="2700000" algn="tl">
                    <a:srgbClr val="000000">
                      <a:alpha val="43137"/>
                    </a:srgbClr>
                  </a:outerShdw>
                </a:effectLst>
              </a:rPr>
              <a:t>备案</a:t>
            </a:r>
            <a:r>
              <a:rPr lang="zh-CN" altLang="en-US" sz="2600" b="1" dirty="0" smtClean="0">
                <a:solidFill>
                  <a:srgbClr val="FFFF00"/>
                </a:solidFill>
                <a:effectLst>
                  <a:outerShdw blurRad="38100" dist="38100" dir="2700000" algn="tl">
                    <a:srgbClr val="000000">
                      <a:alpha val="43137"/>
                    </a:srgbClr>
                  </a:outerShdw>
                </a:effectLst>
              </a:rPr>
              <a:t>单据管理</a:t>
            </a:r>
            <a:endParaRPr lang="zh-CN" altLang="en-US" sz="2600" b="1" dirty="0">
              <a:solidFill>
                <a:srgbClr val="FFFF00"/>
              </a:solidFill>
              <a:effectLst>
                <a:outerShdw blurRad="38100" dist="38100" dir="2700000" algn="tl">
                  <a:srgbClr val="000000">
                    <a:alpha val="43137"/>
                  </a:srgbClr>
                </a:outerShdw>
              </a:effectLst>
            </a:endParaRPr>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96" y="1268760"/>
            <a:ext cx="9031695" cy="4896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圆角矩形标注 5"/>
          <p:cNvSpPr/>
          <p:nvPr/>
        </p:nvSpPr>
        <p:spPr bwMode="auto">
          <a:xfrm>
            <a:off x="755576" y="2996952"/>
            <a:ext cx="3456384" cy="1008112"/>
          </a:xfrm>
          <a:prstGeom prst="wedgeRoundRectCallout">
            <a:avLst>
              <a:gd name="adj1" fmla="val 67219"/>
              <a:gd name="adj2" fmla="val 14838"/>
              <a:gd name="adj3" fmla="val 16667"/>
            </a:avLst>
          </a:prstGeom>
          <a:solidFill>
            <a:srgbClr val="E4EDF8"/>
          </a:solidFill>
          <a:ln w="9525" cmpd="sng">
            <a:solidFill>
              <a:srgbClr val="FF0000"/>
            </a:solidFill>
            <a:prstDash val="sysDash"/>
            <a:miter lim="800000"/>
            <a:headEnd/>
            <a:tailEnd/>
          </a:ln>
        </p:spPr>
        <p:txBody>
          <a:bodyPr rtlCol="0" anchor="ctr"/>
          <a:lstStyle/>
          <a:p>
            <a:pPr eaLnBrk="1" hangingPunct="1">
              <a:lnSpc>
                <a:spcPct val="200000"/>
              </a:lnSpc>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用户代码</a:t>
            </a: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a:t>
            </a:r>
            <a:r>
              <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ECIQ</a:t>
            </a: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登入账户</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a:p>
            <a:pPr eaLnBrk="1" hangingPunct="1">
              <a:lnSpc>
                <a:spcPct val="200000"/>
              </a:lnSpc>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登</a:t>
            </a:r>
            <a:r>
              <a:rPr lang="zh-CN" altLang="en-US" sz="1600" b="1" dirty="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录</a:t>
            </a: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密码</a:t>
            </a: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：初始密码</a:t>
            </a: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为账户后</a:t>
            </a:r>
            <a:r>
              <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6</a:t>
            </a: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位</a:t>
            </a:r>
          </a:p>
        </p:txBody>
      </p:sp>
    </p:spTree>
    <p:extLst>
      <p:ext uri="{BB962C8B-B14F-4D97-AF65-F5344CB8AC3E}">
        <p14:creationId xmlns:p14="http://schemas.microsoft.com/office/powerpoint/2010/main" val="28031801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5220096"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具体操作</a:t>
            </a:r>
            <a:r>
              <a:rPr lang="en-US" altLang="zh-CN" sz="2600" b="1" dirty="0" smtClean="0">
                <a:solidFill>
                  <a:srgbClr val="FFFF00"/>
                </a:solidFill>
                <a:effectLst>
                  <a:outerShdw blurRad="38100" dist="38100" dir="2700000" algn="tl">
                    <a:srgbClr val="000000">
                      <a:alpha val="43137"/>
                    </a:srgbClr>
                  </a:outerShdw>
                </a:effectLst>
              </a:rPr>
              <a:t>—</a:t>
            </a:r>
            <a:r>
              <a:rPr lang="zh-CN" altLang="en-US" sz="2600" b="1" dirty="0">
                <a:solidFill>
                  <a:srgbClr val="FFFF00"/>
                </a:solidFill>
                <a:effectLst>
                  <a:outerShdw blurRad="38100" dist="38100" dir="2700000" algn="tl">
                    <a:srgbClr val="000000">
                      <a:alpha val="43137"/>
                    </a:srgbClr>
                  </a:outerShdw>
                </a:effectLst>
              </a:rPr>
              <a:t>备案</a:t>
            </a:r>
            <a:r>
              <a:rPr lang="zh-CN" altLang="en-US" sz="2600" b="1" dirty="0" smtClean="0">
                <a:solidFill>
                  <a:srgbClr val="FFFF00"/>
                </a:solidFill>
                <a:effectLst>
                  <a:outerShdw blurRad="38100" dist="38100" dir="2700000" algn="tl">
                    <a:srgbClr val="000000">
                      <a:alpha val="43137"/>
                    </a:srgbClr>
                  </a:outerShdw>
                </a:effectLst>
              </a:rPr>
              <a:t>单据管理</a:t>
            </a:r>
            <a:endParaRPr lang="zh-CN" altLang="en-US" sz="2600" b="1" dirty="0">
              <a:solidFill>
                <a:srgbClr val="FFFF00"/>
              </a:solidFill>
              <a:effectLst>
                <a:outerShdw blurRad="38100" dist="38100" dir="2700000" algn="tl">
                  <a:srgbClr val="000000">
                    <a:alpha val="43137"/>
                  </a:srgbClr>
                </a:outerShdw>
              </a:effectLst>
            </a:endParaRPr>
          </a:p>
        </p:txBody>
      </p:sp>
      <p:pic>
        <p:nvPicPr>
          <p:cNvPr id="573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628800"/>
            <a:ext cx="9200441" cy="29112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圆角矩形标注 6"/>
          <p:cNvSpPr/>
          <p:nvPr/>
        </p:nvSpPr>
        <p:spPr bwMode="auto">
          <a:xfrm>
            <a:off x="1474641" y="1484784"/>
            <a:ext cx="1673944" cy="690314"/>
          </a:xfrm>
          <a:prstGeom prst="wedgeRoundRectCallout">
            <a:avLst>
              <a:gd name="adj1" fmla="val -45009"/>
              <a:gd name="adj2" fmla="val 113912"/>
              <a:gd name="adj3" fmla="val 16667"/>
            </a:avLst>
          </a:prstGeom>
          <a:solidFill>
            <a:srgbClr val="E4EDF8"/>
          </a:solidFill>
          <a:ln w="9525" cmpd="sng">
            <a:solidFill>
              <a:srgbClr val="FF0000"/>
            </a:solidFill>
            <a:prstDash val="sysDash"/>
            <a:miter lim="800000"/>
            <a:headEnd/>
            <a:tailEnd/>
          </a:ln>
        </p:spPr>
        <p:txBody>
          <a:bodyPr rtlCol="0" anchor="ctr"/>
          <a:lstStyle/>
          <a:p>
            <a:pP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选中待受理的申请点击‘审批’</a:t>
            </a:r>
          </a:p>
        </p:txBody>
      </p:sp>
    </p:spTree>
    <p:extLst>
      <p:ext uri="{BB962C8B-B14F-4D97-AF65-F5344CB8AC3E}">
        <p14:creationId xmlns:p14="http://schemas.microsoft.com/office/powerpoint/2010/main" val="2661101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57346"/>
                                        </p:tgtEl>
                                        <p:attrNameLst>
                                          <p:attrName>style.visibility</p:attrName>
                                        </p:attrNameLst>
                                      </p:cBhvr>
                                      <p:to>
                                        <p:strVal val="visible"/>
                                      </p:to>
                                    </p:set>
                                    <p:animEffect transition="in" filter="wipe(up)">
                                      <p:cBhvr>
                                        <p:cTn id="7" dur="500"/>
                                        <p:tgtEl>
                                          <p:spTgt spid="5734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5220096"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具体操作</a:t>
            </a:r>
            <a:r>
              <a:rPr lang="en-US" altLang="zh-CN" sz="2600" b="1" dirty="0" smtClean="0">
                <a:solidFill>
                  <a:srgbClr val="FFFF00"/>
                </a:solidFill>
                <a:effectLst>
                  <a:outerShdw blurRad="38100" dist="38100" dir="2700000" algn="tl">
                    <a:srgbClr val="000000">
                      <a:alpha val="43137"/>
                    </a:srgbClr>
                  </a:outerShdw>
                </a:effectLst>
              </a:rPr>
              <a:t>—</a:t>
            </a:r>
            <a:r>
              <a:rPr lang="zh-CN" altLang="en-US" sz="2600" b="1" dirty="0">
                <a:solidFill>
                  <a:srgbClr val="FFFF00"/>
                </a:solidFill>
                <a:effectLst>
                  <a:outerShdw blurRad="38100" dist="38100" dir="2700000" algn="tl">
                    <a:srgbClr val="000000">
                      <a:alpha val="43137"/>
                    </a:srgbClr>
                  </a:outerShdw>
                </a:effectLst>
              </a:rPr>
              <a:t>备案</a:t>
            </a:r>
            <a:r>
              <a:rPr lang="zh-CN" altLang="en-US" sz="2600" b="1" dirty="0" smtClean="0">
                <a:solidFill>
                  <a:srgbClr val="FFFF00"/>
                </a:solidFill>
                <a:effectLst>
                  <a:outerShdw blurRad="38100" dist="38100" dir="2700000" algn="tl">
                    <a:srgbClr val="000000">
                      <a:alpha val="43137"/>
                    </a:srgbClr>
                  </a:outerShdw>
                </a:effectLst>
              </a:rPr>
              <a:t>单据管理</a:t>
            </a:r>
            <a:endParaRPr lang="zh-CN" altLang="en-US" sz="2600" b="1" dirty="0">
              <a:solidFill>
                <a:srgbClr val="FFFF00"/>
              </a:solidFill>
              <a:effectLst>
                <a:outerShdw blurRad="38100" dist="38100" dir="2700000" algn="tl">
                  <a:srgbClr val="000000">
                    <a:alpha val="43137"/>
                  </a:srgbClr>
                </a:outerShdw>
              </a:effectLst>
            </a:endParaRPr>
          </a:p>
        </p:txBody>
      </p:sp>
      <p:pic>
        <p:nvPicPr>
          <p:cNvPr id="522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980728"/>
            <a:ext cx="8507107" cy="56272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圆角矩形标注 7"/>
          <p:cNvSpPr/>
          <p:nvPr/>
        </p:nvSpPr>
        <p:spPr bwMode="auto">
          <a:xfrm>
            <a:off x="6660232" y="2780928"/>
            <a:ext cx="1673944" cy="690314"/>
          </a:xfrm>
          <a:prstGeom prst="wedgeRoundRectCallout">
            <a:avLst>
              <a:gd name="adj1" fmla="val -76874"/>
              <a:gd name="adj2" fmla="val 20085"/>
              <a:gd name="adj3" fmla="val 16667"/>
            </a:avLst>
          </a:prstGeom>
          <a:solidFill>
            <a:srgbClr val="E4EDF8"/>
          </a:solidFill>
          <a:ln w="9525" cmpd="sng">
            <a:solidFill>
              <a:srgbClr val="FF0000"/>
            </a:solidFill>
            <a:prstDash val="sysDash"/>
            <a:miter lim="800000"/>
            <a:headEnd/>
            <a:tailEnd/>
          </a:ln>
        </p:spPr>
        <p:txBody>
          <a:bodyPr rtlCol="0" anchor="ctr"/>
          <a:lstStyle/>
          <a:p>
            <a:pPr eaLnBrk="1" hangingPunct="1">
              <a:buFont typeface="Arial" panose="020B0604020202020204" pitchFamily="34" charset="0"/>
              <a:buNone/>
            </a:pPr>
            <a:r>
              <a:rPr lang="zh-CN" altLang="en-US" sz="1600" b="1" dirty="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上</a:t>
            </a: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传的文件可</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a:p>
            <a:pP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下载查看</a:t>
            </a:r>
          </a:p>
        </p:txBody>
      </p:sp>
      <p:sp>
        <p:nvSpPr>
          <p:cNvPr id="9" name="圆角矩形标注 8"/>
          <p:cNvSpPr/>
          <p:nvPr/>
        </p:nvSpPr>
        <p:spPr bwMode="auto">
          <a:xfrm>
            <a:off x="6137515" y="5445224"/>
            <a:ext cx="1673944" cy="690314"/>
          </a:xfrm>
          <a:prstGeom prst="wedgeRoundRectCallout">
            <a:avLst>
              <a:gd name="adj1" fmla="val 7449"/>
              <a:gd name="adj2" fmla="val -74568"/>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备案数据不正确可修改</a:t>
            </a:r>
          </a:p>
        </p:txBody>
      </p:sp>
      <p:sp>
        <p:nvSpPr>
          <p:cNvPr id="10" name="圆角矩形标注 9"/>
          <p:cNvSpPr/>
          <p:nvPr/>
        </p:nvSpPr>
        <p:spPr bwMode="auto">
          <a:xfrm>
            <a:off x="2483768" y="1052736"/>
            <a:ext cx="3672408" cy="690314"/>
          </a:xfrm>
          <a:prstGeom prst="wedgeRoundRectCallout">
            <a:avLst>
              <a:gd name="adj1" fmla="val -67883"/>
              <a:gd name="adj2" fmla="val 34803"/>
              <a:gd name="adj3" fmla="val 16667"/>
            </a:avLst>
          </a:prstGeom>
          <a:solidFill>
            <a:srgbClr val="E4EDF8"/>
          </a:solidFill>
          <a:ln w="9525" cmpd="sng">
            <a:solidFill>
              <a:srgbClr val="FF0000"/>
            </a:solidFill>
            <a:prstDash val="sysDash"/>
            <a:miter lim="800000"/>
            <a:headEnd/>
            <a:tailEnd/>
          </a:ln>
        </p:spPr>
        <p:txBody>
          <a:bodyPr rtlCol="0" anchor="ctr"/>
          <a:lstStyle/>
          <a:p>
            <a:pP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受理：通过</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a:p>
            <a:pP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提交审批：提交到其他部门联合审批</a:t>
            </a:r>
          </a:p>
        </p:txBody>
      </p:sp>
    </p:spTree>
    <p:extLst>
      <p:ext uri="{BB962C8B-B14F-4D97-AF65-F5344CB8AC3E}">
        <p14:creationId xmlns:p14="http://schemas.microsoft.com/office/powerpoint/2010/main" val="1783997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52226"/>
                                        </p:tgtEl>
                                        <p:attrNameLst>
                                          <p:attrName>style.visibility</p:attrName>
                                        </p:attrNameLst>
                                      </p:cBhvr>
                                      <p:to>
                                        <p:strVal val="visible"/>
                                      </p:to>
                                    </p:set>
                                    <p:animEffect transition="in" filter="wipe(down)">
                                      <p:cBhvr>
                                        <p:cTn id="7" dur="500"/>
                                        <p:tgtEl>
                                          <p:spTgt spid="5222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down)">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down)">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down)">
                                      <p:cBhvr>
                                        <p:cTn id="2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5220096"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具体操作</a:t>
            </a:r>
            <a:r>
              <a:rPr lang="en-US" altLang="zh-CN" sz="2600" b="1" dirty="0" smtClean="0">
                <a:solidFill>
                  <a:srgbClr val="FFFF00"/>
                </a:solidFill>
                <a:effectLst>
                  <a:outerShdw blurRad="38100" dist="38100" dir="2700000" algn="tl">
                    <a:srgbClr val="000000">
                      <a:alpha val="43137"/>
                    </a:srgbClr>
                  </a:outerShdw>
                </a:effectLst>
              </a:rPr>
              <a:t>—</a:t>
            </a:r>
            <a:r>
              <a:rPr lang="zh-CN" altLang="en-US" sz="2600" b="1" dirty="0">
                <a:solidFill>
                  <a:srgbClr val="FFFF00"/>
                </a:solidFill>
                <a:effectLst>
                  <a:outerShdw blurRad="38100" dist="38100" dir="2700000" algn="tl">
                    <a:srgbClr val="000000">
                      <a:alpha val="43137"/>
                    </a:srgbClr>
                  </a:outerShdw>
                </a:effectLst>
              </a:rPr>
              <a:t>备案</a:t>
            </a:r>
            <a:r>
              <a:rPr lang="zh-CN" altLang="en-US" sz="2600" b="1" dirty="0" smtClean="0">
                <a:solidFill>
                  <a:srgbClr val="FFFF00"/>
                </a:solidFill>
                <a:effectLst>
                  <a:outerShdw blurRad="38100" dist="38100" dir="2700000" algn="tl">
                    <a:srgbClr val="000000">
                      <a:alpha val="43137"/>
                    </a:srgbClr>
                  </a:outerShdw>
                </a:effectLst>
              </a:rPr>
              <a:t>单据管理</a:t>
            </a:r>
            <a:endParaRPr lang="zh-CN" altLang="en-US" sz="2600" b="1" dirty="0">
              <a:solidFill>
                <a:srgbClr val="FFFF00"/>
              </a:solidFill>
              <a:effectLst>
                <a:outerShdw blurRad="38100" dist="38100" dir="2700000" algn="tl">
                  <a:srgbClr val="000000">
                    <a:alpha val="43137"/>
                  </a:srgbClr>
                </a:outerShdw>
              </a:effectLst>
            </a:endParaRPr>
          </a:p>
        </p:txBody>
      </p:sp>
      <p:pic>
        <p:nvPicPr>
          <p:cNvPr id="532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242" y="1196752"/>
            <a:ext cx="8748464" cy="56584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圆角矩形标注 10"/>
          <p:cNvSpPr/>
          <p:nvPr/>
        </p:nvSpPr>
        <p:spPr bwMode="auto">
          <a:xfrm>
            <a:off x="1187624" y="1227380"/>
            <a:ext cx="1525352" cy="690314"/>
          </a:xfrm>
          <a:prstGeom prst="wedgeRoundRectCallout">
            <a:avLst>
              <a:gd name="adj1" fmla="val -67883"/>
              <a:gd name="adj2" fmla="val 34803"/>
              <a:gd name="adj3" fmla="val 16667"/>
            </a:avLst>
          </a:prstGeom>
          <a:solidFill>
            <a:srgbClr val="E4EDF8"/>
          </a:solidFill>
          <a:ln w="9525" cmpd="sng">
            <a:solidFill>
              <a:srgbClr val="FF0000"/>
            </a:solidFill>
            <a:prstDash val="sysDash"/>
            <a:miter lim="800000"/>
            <a:headEnd/>
            <a:tailEnd/>
          </a:ln>
        </p:spPr>
        <p:txBody>
          <a:bodyPr rtlCol="0" anchor="ctr"/>
          <a:lstStyle/>
          <a:p>
            <a:pP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受理：通过</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
        <p:nvSpPr>
          <p:cNvPr id="12" name="圆角矩形标注 11"/>
          <p:cNvSpPr/>
          <p:nvPr/>
        </p:nvSpPr>
        <p:spPr bwMode="auto">
          <a:xfrm>
            <a:off x="4673420" y="2780928"/>
            <a:ext cx="1525352" cy="690314"/>
          </a:xfrm>
          <a:prstGeom prst="wedgeRoundRectCallout">
            <a:avLst>
              <a:gd name="adj1" fmla="val -67883"/>
              <a:gd name="adj2" fmla="val 34803"/>
              <a:gd name="adj3" fmla="val 16667"/>
            </a:avLst>
          </a:prstGeom>
          <a:solidFill>
            <a:srgbClr val="E4EDF8"/>
          </a:solidFill>
          <a:ln w="9525" cmpd="sng">
            <a:solidFill>
              <a:srgbClr val="FF0000"/>
            </a:solidFill>
            <a:prstDash val="sysDash"/>
            <a:miter lim="800000"/>
            <a:headEnd/>
            <a:tailEnd/>
          </a:ln>
        </p:spPr>
        <p:txBody>
          <a:bodyPr rtlCol="0" anchor="ctr"/>
          <a:lstStyle/>
          <a:p>
            <a:pPr eaLnBrk="1" hangingPunct="1">
              <a:buFont typeface="Arial" panose="020B0604020202020204" pitchFamily="34" charset="0"/>
              <a:buNone/>
            </a:pPr>
            <a:r>
              <a:rPr lang="zh-CN" altLang="en-US" sz="1600" b="1" dirty="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填写</a:t>
            </a: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受理意见</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
        <p:nvSpPr>
          <p:cNvPr id="13" name="圆角矩形标注 12"/>
          <p:cNvSpPr/>
          <p:nvPr/>
        </p:nvSpPr>
        <p:spPr bwMode="auto">
          <a:xfrm>
            <a:off x="5868144" y="5301208"/>
            <a:ext cx="1525352" cy="690314"/>
          </a:xfrm>
          <a:prstGeom prst="wedgeRoundRectCallout">
            <a:avLst>
              <a:gd name="adj1" fmla="val -121101"/>
              <a:gd name="adj2" fmla="val -90900"/>
              <a:gd name="adj3" fmla="val 16667"/>
            </a:avLst>
          </a:prstGeom>
          <a:solidFill>
            <a:srgbClr val="E4EDF8"/>
          </a:solidFill>
          <a:ln w="9525" cmpd="sng">
            <a:solidFill>
              <a:srgbClr val="FF0000"/>
            </a:solidFill>
            <a:prstDash val="sysDash"/>
            <a:miter lim="800000"/>
            <a:headEnd/>
            <a:tailEnd/>
          </a:ln>
        </p:spPr>
        <p:txBody>
          <a:bodyPr rtlCol="0" anchor="ctr"/>
          <a:lstStyle/>
          <a:p>
            <a:pP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审批受理日志</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97561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3250"/>
                                        </p:tgtEl>
                                        <p:attrNameLst>
                                          <p:attrName>style.visibility</p:attrName>
                                        </p:attrNameLst>
                                      </p:cBhvr>
                                      <p:to>
                                        <p:strVal val="visible"/>
                                      </p:to>
                                    </p:set>
                                    <p:animEffect transition="in" filter="wipe(down)">
                                      <p:cBhvr>
                                        <p:cTn id="7" dur="500"/>
                                        <p:tgtEl>
                                          <p:spTgt spid="5325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down)">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down)">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down)">
                                      <p:cBhvr>
                                        <p:cTn id="2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5220096"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具体操作</a:t>
            </a:r>
            <a:r>
              <a:rPr lang="en-US" altLang="zh-CN" sz="2600" b="1" dirty="0" smtClean="0">
                <a:solidFill>
                  <a:srgbClr val="FFFF00"/>
                </a:solidFill>
                <a:effectLst>
                  <a:outerShdw blurRad="38100" dist="38100" dir="2700000" algn="tl">
                    <a:srgbClr val="000000">
                      <a:alpha val="43137"/>
                    </a:srgbClr>
                  </a:outerShdw>
                </a:effectLst>
              </a:rPr>
              <a:t>—</a:t>
            </a:r>
            <a:r>
              <a:rPr lang="zh-CN" altLang="en-US" sz="2600" b="1" dirty="0">
                <a:solidFill>
                  <a:srgbClr val="FFFF00"/>
                </a:solidFill>
                <a:effectLst>
                  <a:outerShdw blurRad="38100" dist="38100" dir="2700000" algn="tl">
                    <a:srgbClr val="000000">
                      <a:alpha val="43137"/>
                    </a:srgbClr>
                  </a:outerShdw>
                </a:effectLst>
              </a:rPr>
              <a:t>备案</a:t>
            </a:r>
            <a:r>
              <a:rPr lang="zh-CN" altLang="en-US" sz="2600" b="1" dirty="0" smtClean="0">
                <a:solidFill>
                  <a:srgbClr val="FFFF00"/>
                </a:solidFill>
                <a:effectLst>
                  <a:outerShdw blurRad="38100" dist="38100" dir="2700000" algn="tl">
                    <a:srgbClr val="000000">
                      <a:alpha val="43137"/>
                    </a:srgbClr>
                  </a:outerShdw>
                </a:effectLst>
              </a:rPr>
              <a:t>单据管理</a:t>
            </a:r>
            <a:endParaRPr lang="zh-CN" altLang="en-US" sz="2600" b="1" dirty="0">
              <a:solidFill>
                <a:srgbClr val="FFFF00"/>
              </a:solidFill>
              <a:effectLst>
                <a:outerShdw blurRad="38100" dist="38100" dir="2700000" algn="tl">
                  <a:srgbClr val="000000">
                    <a:alpha val="43137"/>
                  </a:srgbClr>
                </a:outerShdw>
              </a:effectLst>
            </a:endParaRPr>
          </a:p>
        </p:txBody>
      </p:sp>
      <p:pic>
        <p:nvPicPr>
          <p:cNvPr id="583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052736"/>
            <a:ext cx="8460432" cy="5750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圆角矩形标注 10"/>
          <p:cNvSpPr/>
          <p:nvPr/>
        </p:nvSpPr>
        <p:spPr bwMode="auto">
          <a:xfrm>
            <a:off x="6725220" y="2852936"/>
            <a:ext cx="1673944" cy="690314"/>
          </a:xfrm>
          <a:prstGeom prst="wedgeRoundRectCallout">
            <a:avLst>
              <a:gd name="adj1" fmla="val -75357"/>
              <a:gd name="adj2" fmla="val -70062"/>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选择需提交审批部门</a:t>
            </a:r>
          </a:p>
        </p:txBody>
      </p:sp>
      <p:sp>
        <p:nvSpPr>
          <p:cNvPr id="12" name="圆角矩形标注 11"/>
          <p:cNvSpPr/>
          <p:nvPr/>
        </p:nvSpPr>
        <p:spPr bwMode="auto">
          <a:xfrm>
            <a:off x="4599124" y="5733256"/>
            <a:ext cx="1673944" cy="690314"/>
          </a:xfrm>
          <a:prstGeom prst="wedgeRoundRectCallout">
            <a:avLst>
              <a:gd name="adj1" fmla="val -75357"/>
              <a:gd name="adj2" fmla="val -70062"/>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备案单据的审批日志显示</a:t>
            </a:r>
          </a:p>
        </p:txBody>
      </p:sp>
      <p:sp>
        <p:nvSpPr>
          <p:cNvPr id="13" name="圆角矩形标注 12"/>
          <p:cNvSpPr/>
          <p:nvPr/>
        </p:nvSpPr>
        <p:spPr bwMode="auto">
          <a:xfrm>
            <a:off x="1619672" y="1466776"/>
            <a:ext cx="1673944" cy="690314"/>
          </a:xfrm>
          <a:prstGeom prst="wedgeRoundRectCallout">
            <a:avLst>
              <a:gd name="adj1" fmla="val -79151"/>
              <a:gd name="adj2" fmla="val 9047"/>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填写完毕点击‘提交审批’</a:t>
            </a:r>
          </a:p>
        </p:txBody>
      </p:sp>
    </p:spTree>
    <p:extLst>
      <p:ext uri="{BB962C8B-B14F-4D97-AF65-F5344CB8AC3E}">
        <p14:creationId xmlns:p14="http://schemas.microsoft.com/office/powerpoint/2010/main" val="3385414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58370"/>
                                        </p:tgtEl>
                                        <p:attrNameLst>
                                          <p:attrName>style.visibility</p:attrName>
                                        </p:attrNameLst>
                                      </p:cBhvr>
                                      <p:to>
                                        <p:strVal val="visible"/>
                                      </p:to>
                                    </p:set>
                                    <p:animEffect transition="in" filter="wipe(up)">
                                      <p:cBhvr>
                                        <p:cTn id="7" dur="500"/>
                                        <p:tgtEl>
                                          <p:spTgt spid="58370"/>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down)">
                                      <p:cBhvr>
                                        <p:cTn id="19" dur="500"/>
                                        <p:tgtEl>
                                          <p:spTgt spid="13"/>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down)">
                                      <p:cBhvr>
                                        <p:cTn id="2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5220096"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具体操作</a:t>
            </a:r>
            <a:r>
              <a:rPr lang="en-US" altLang="zh-CN" sz="2600" b="1" dirty="0" smtClean="0">
                <a:solidFill>
                  <a:srgbClr val="FFFF00"/>
                </a:solidFill>
                <a:effectLst>
                  <a:outerShdw blurRad="38100" dist="38100" dir="2700000" algn="tl">
                    <a:srgbClr val="000000">
                      <a:alpha val="43137"/>
                    </a:srgbClr>
                  </a:outerShdw>
                </a:effectLst>
              </a:rPr>
              <a:t>—</a:t>
            </a:r>
            <a:r>
              <a:rPr lang="zh-CN" altLang="en-US" sz="2600" b="1" dirty="0">
                <a:solidFill>
                  <a:srgbClr val="FFFF00"/>
                </a:solidFill>
                <a:effectLst>
                  <a:outerShdw blurRad="38100" dist="38100" dir="2700000" algn="tl">
                    <a:srgbClr val="000000">
                      <a:alpha val="43137"/>
                    </a:srgbClr>
                  </a:outerShdw>
                </a:effectLst>
              </a:rPr>
              <a:t>备案</a:t>
            </a:r>
            <a:r>
              <a:rPr lang="zh-CN" altLang="en-US" sz="2600" b="1" dirty="0" smtClean="0">
                <a:solidFill>
                  <a:srgbClr val="FFFF00"/>
                </a:solidFill>
                <a:effectLst>
                  <a:outerShdw blurRad="38100" dist="38100" dir="2700000" algn="tl">
                    <a:srgbClr val="000000">
                      <a:alpha val="43137"/>
                    </a:srgbClr>
                  </a:outerShdw>
                </a:effectLst>
              </a:rPr>
              <a:t>单据管理</a:t>
            </a:r>
            <a:endParaRPr lang="zh-CN" altLang="en-US" sz="2600" b="1" dirty="0">
              <a:solidFill>
                <a:srgbClr val="FFFF00"/>
              </a:solidFill>
              <a:effectLst>
                <a:outerShdw blurRad="38100" dist="38100" dir="2700000" algn="tl">
                  <a:srgbClr val="000000">
                    <a:alpha val="43137"/>
                  </a:srgbClr>
                </a:outerShdw>
              </a:effectLst>
            </a:endParaRPr>
          </a:p>
        </p:txBody>
      </p:sp>
      <p:sp>
        <p:nvSpPr>
          <p:cNvPr id="11" name="圆角矩形标注 10"/>
          <p:cNvSpPr/>
          <p:nvPr/>
        </p:nvSpPr>
        <p:spPr bwMode="auto">
          <a:xfrm>
            <a:off x="6725220" y="2852936"/>
            <a:ext cx="1673944" cy="690314"/>
          </a:xfrm>
          <a:prstGeom prst="wedgeRoundRectCallout">
            <a:avLst>
              <a:gd name="adj1" fmla="val -75357"/>
              <a:gd name="adj2" fmla="val -70062"/>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选择需提交审批部门</a:t>
            </a:r>
          </a:p>
        </p:txBody>
      </p:sp>
      <p:pic>
        <p:nvPicPr>
          <p:cNvPr id="542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916832"/>
            <a:ext cx="9144001" cy="29258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圆角矩形标注 12"/>
          <p:cNvSpPr/>
          <p:nvPr/>
        </p:nvSpPr>
        <p:spPr bwMode="auto">
          <a:xfrm>
            <a:off x="4716016" y="2924944"/>
            <a:ext cx="1673944" cy="690314"/>
          </a:xfrm>
          <a:prstGeom prst="wedgeRoundRectCallout">
            <a:avLst>
              <a:gd name="adj1" fmla="val -79151"/>
              <a:gd name="adj2" fmla="val 9047"/>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提交审批的申请</a:t>
            </a:r>
          </a:p>
        </p:txBody>
      </p:sp>
    </p:spTree>
    <p:extLst>
      <p:ext uri="{BB962C8B-B14F-4D97-AF65-F5344CB8AC3E}">
        <p14:creationId xmlns:p14="http://schemas.microsoft.com/office/powerpoint/2010/main" val="583306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54274"/>
                                        </p:tgtEl>
                                        <p:attrNameLst>
                                          <p:attrName>style.visibility</p:attrName>
                                        </p:attrNameLst>
                                      </p:cBhvr>
                                      <p:to>
                                        <p:strVal val="visible"/>
                                      </p:to>
                                    </p:set>
                                    <p:animEffect transition="in" filter="wipe(down)">
                                      <p:cBhvr>
                                        <p:cTn id="7" dur="500"/>
                                        <p:tgtEl>
                                          <p:spTgt spid="5427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down)">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5220096"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具体操作</a:t>
            </a:r>
            <a:r>
              <a:rPr lang="en-US" altLang="zh-CN" sz="2600" b="1" dirty="0" smtClean="0">
                <a:solidFill>
                  <a:srgbClr val="FFFF00"/>
                </a:solidFill>
                <a:effectLst>
                  <a:outerShdw blurRad="38100" dist="38100" dir="2700000" algn="tl">
                    <a:srgbClr val="000000">
                      <a:alpha val="43137"/>
                    </a:srgbClr>
                  </a:outerShdw>
                </a:effectLst>
              </a:rPr>
              <a:t>—</a:t>
            </a:r>
            <a:r>
              <a:rPr lang="zh-CN" altLang="en-US" sz="2600" b="1" dirty="0">
                <a:solidFill>
                  <a:srgbClr val="FFFF00"/>
                </a:solidFill>
                <a:effectLst>
                  <a:outerShdw blurRad="38100" dist="38100" dir="2700000" algn="tl">
                    <a:srgbClr val="000000">
                      <a:alpha val="43137"/>
                    </a:srgbClr>
                  </a:outerShdw>
                </a:effectLst>
              </a:rPr>
              <a:t>备案</a:t>
            </a:r>
            <a:r>
              <a:rPr lang="zh-CN" altLang="en-US" sz="2600" b="1" dirty="0" smtClean="0">
                <a:solidFill>
                  <a:srgbClr val="FFFF00"/>
                </a:solidFill>
                <a:effectLst>
                  <a:outerShdw blurRad="38100" dist="38100" dir="2700000" algn="tl">
                    <a:srgbClr val="000000">
                      <a:alpha val="43137"/>
                    </a:srgbClr>
                  </a:outerShdw>
                </a:effectLst>
              </a:rPr>
              <a:t>单据管理</a:t>
            </a:r>
            <a:endParaRPr lang="zh-CN" altLang="en-US" sz="2600" b="1" dirty="0">
              <a:solidFill>
                <a:srgbClr val="FFFF00"/>
              </a:solidFill>
              <a:effectLst>
                <a:outerShdw blurRad="38100" dist="38100" dir="2700000" algn="tl">
                  <a:srgbClr val="000000">
                    <a:alpha val="43137"/>
                  </a:srgbClr>
                </a:outerShdw>
              </a:effectLst>
            </a:endParaRPr>
          </a:p>
        </p:txBody>
      </p:sp>
      <p:pic>
        <p:nvPicPr>
          <p:cNvPr id="563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1196752"/>
            <a:ext cx="7766050" cy="5211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圆角矩形标注 12"/>
          <p:cNvSpPr/>
          <p:nvPr/>
        </p:nvSpPr>
        <p:spPr bwMode="auto">
          <a:xfrm>
            <a:off x="2142851" y="1484784"/>
            <a:ext cx="1673944" cy="690314"/>
          </a:xfrm>
          <a:prstGeom prst="wedgeRoundRectCallout">
            <a:avLst>
              <a:gd name="adj1" fmla="val -79151"/>
              <a:gd name="adj2" fmla="val 9047"/>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点击‘受理’</a:t>
            </a:r>
          </a:p>
        </p:txBody>
      </p:sp>
    </p:spTree>
    <p:extLst>
      <p:ext uri="{BB962C8B-B14F-4D97-AF65-F5344CB8AC3E}">
        <p14:creationId xmlns:p14="http://schemas.microsoft.com/office/powerpoint/2010/main" val="574180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56322"/>
                                        </p:tgtEl>
                                        <p:attrNameLst>
                                          <p:attrName>style.visibility</p:attrName>
                                        </p:attrNameLst>
                                      </p:cBhvr>
                                      <p:to>
                                        <p:strVal val="visible"/>
                                      </p:to>
                                    </p:set>
                                    <p:animEffect transition="in" filter="wipe(down)">
                                      <p:cBhvr>
                                        <p:cTn id="7" dur="500"/>
                                        <p:tgtEl>
                                          <p:spTgt spid="5632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down)">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2195760"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项目简介</a:t>
            </a:r>
            <a:endParaRPr lang="zh-CN" altLang="en-US" sz="2600" b="1" dirty="0">
              <a:solidFill>
                <a:srgbClr val="FFFF00"/>
              </a:solidFill>
              <a:effectLst>
                <a:outerShdw blurRad="38100" dist="38100" dir="2700000" algn="tl">
                  <a:srgbClr val="000000">
                    <a:alpha val="43137"/>
                  </a:srgbClr>
                </a:outerShdw>
              </a:effectLst>
            </a:endParaRPr>
          </a:p>
        </p:txBody>
      </p:sp>
      <p:sp>
        <p:nvSpPr>
          <p:cNvPr id="4" name="TextBox 3"/>
          <p:cNvSpPr txBox="1"/>
          <p:nvPr/>
        </p:nvSpPr>
        <p:spPr>
          <a:xfrm>
            <a:off x="1500166" y="2428868"/>
            <a:ext cx="3000396" cy="1357322"/>
          </a:xfrm>
          <a:prstGeom prst="rect">
            <a:avLst/>
          </a:prstGeom>
          <a:noFill/>
        </p:spPr>
        <p:txBody>
          <a:bodyPr wrap="square" lIns="0" tIns="0" rIns="0" bIns="0" rtlCol="0" anchor="ctr" anchorCtr="0">
            <a:normAutofit/>
          </a:bodyPr>
          <a:lstStyle/>
          <a:p>
            <a:pPr algn="ctr"/>
            <a:endParaRPr lang="zh-CN" altLang="en-US" sz="1200" spc="200" dirty="0" smtClean="0">
              <a:latin typeface="微软雅黑" panose="020B0503020204020204" pitchFamily="34" charset="-122"/>
              <a:ea typeface="微软雅黑" panose="020B0503020204020204" pitchFamily="34" charset="-122"/>
            </a:endParaRPr>
          </a:p>
        </p:txBody>
      </p:sp>
      <p:sp>
        <p:nvSpPr>
          <p:cNvPr id="6" name="TextBox 5"/>
          <p:cNvSpPr txBox="1"/>
          <p:nvPr/>
        </p:nvSpPr>
        <p:spPr>
          <a:xfrm>
            <a:off x="323528" y="1588712"/>
            <a:ext cx="8501122" cy="4000528"/>
          </a:xfrm>
          <a:prstGeom prst="rect">
            <a:avLst/>
          </a:prstGeom>
          <a:noFill/>
        </p:spPr>
        <p:txBody>
          <a:bodyPr wrap="square" lIns="0" tIns="0" rIns="0" bIns="0" rtlCol="0" anchor="ctr" anchorCtr="0">
            <a:noAutofit/>
          </a:bodyPr>
          <a:lstStyle/>
          <a:p>
            <a:pPr>
              <a:lnSpc>
                <a:spcPct val="150000"/>
              </a:lnSpc>
            </a:pPr>
            <a:r>
              <a:rPr lang="en-US" sz="2800" dirty="0" smtClean="0">
                <a:latin typeface="微软雅黑" pitchFamily="34" charset="-122"/>
                <a:ea typeface="微软雅黑" pitchFamily="34" charset="-122"/>
              </a:rPr>
              <a:t>       </a:t>
            </a:r>
            <a:r>
              <a:rPr lang="x-none" sz="2800" dirty="0" smtClean="0">
                <a:latin typeface="微软雅黑" pitchFamily="34" charset="-122"/>
                <a:ea typeface="微软雅黑" pitchFamily="34" charset="-122"/>
              </a:rPr>
              <a:t>通过建设全国检验检疫业务无纸化系统</a:t>
            </a:r>
            <a:r>
              <a:rPr lang="zh-CN" altLang="en-US" sz="2800" dirty="0" smtClean="0">
                <a:latin typeface="微软雅黑" pitchFamily="34" charset="-122"/>
                <a:ea typeface="微软雅黑" pitchFamily="34" charset="-122"/>
              </a:rPr>
              <a:t>，为检验检疫业务系统（</a:t>
            </a:r>
            <a:r>
              <a:rPr lang="x-none" sz="2400" dirty="0" smtClean="0">
                <a:latin typeface="微软雅黑" pitchFamily="34" charset="-122"/>
                <a:ea typeface="微软雅黑" pitchFamily="34" charset="-122"/>
              </a:rPr>
              <a:t>e-CIQ</a:t>
            </a:r>
            <a:r>
              <a:rPr lang="zh-CN" altLang="en-US" sz="2400" dirty="0" smtClean="0">
                <a:latin typeface="微软雅黑" pitchFamily="34" charset="-122"/>
                <a:ea typeface="微软雅黑" pitchFamily="34" charset="-122"/>
              </a:rPr>
              <a:t>主干系统、跨境电商监管系统、单一窗口、特殊监管区系统、检验检疫许可</a:t>
            </a:r>
            <a:r>
              <a:rPr lang="x-none" sz="2400" dirty="0" smtClean="0">
                <a:latin typeface="微软雅黑" pitchFamily="34" charset="-122"/>
                <a:ea typeface="微软雅黑" pitchFamily="34" charset="-122"/>
              </a:rPr>
              <a:t>/</a:t>
            </a:r>
            <a:r>
              <a:rPr lang="zh-CN" altLang="en-US" sz="2400" dirty="0" smtClean="0">
                <a:latin typeface="微软雅黑" pitchFamily="34" charset="-122"/>
                <a:ea typeface="微软雅黑" pitchFamily="34" charset="-122"/>
              </a:rPr>
              <a:t>备案系统等</a:t>
            </a:r>
            <a:r>
              <a:rPr lang="zh-CN" altLang="en-US" sz="2800" dirty="0" smtClean="0">
                <a:latin typeface="微软雅黑" pitchFamily="34" charset="-122"/>
                <a:ea typeface="微软雅黑" pitchFamily="34" charset="-122"/>
              </a:rPr>
              <a:t>）提供无纸化应用支撑，实</a:t>
            </a:r>
            <a:r>
              <a:rPr lang="x-none" sz="2800" dirty="0" smtClean="0">
                <a:latin typeface="微软雅黑" pitchFamily="34" charset="-122"/>
                <a:ea typeface="微软雅黑" pitchFamily="34" charset="-122"/>
              </a:rPr>
              <a:t>现检验检疫全过程无纸化作业，推进检验检疫一体化，提升检验检疫把关服务</a:t>
            </a:r>
            <a:r>
              <a:rPr lang="zh-CN" altLang="en-US" sz="2800" dirty="0" smtClean="0">
                <a:latin typeface="微软雅黑" pitchFamily="34" charset="-122"/>
                <a:ea typeface="微软雅黑" pitchFamily="34" charset="-122"/>
              </a:rPr>
              <a:t>水平</a:t>
            </a:r>
            <a:r>
              <a:rPr lang="x-none" sz="2800" dirty="0" smtClean="0">
                <a:latin typeface="微软雅黑" pitchFamily="34" charset="-122"/>
                <a:ea typeface="微软雅黑" pitchFamily="34" charset="-122"/>
              </a:rPr>
              <a:t>，提高工作效率，</a:t>
            </a:r>
            <a:r>
              <a:rPr lang="zh-CN" altLang="en-US" sz="2800" dirty="0" smtClean="0">
                <a:latin typeface="微软雅黑" pitchFamily="34" charset="-122"/>
                <a:ea typeface="微软雅黑" pitchFamily="34" charset="-122"/>
              </a:rPr>
              <a:t>服务经济发展</a:t>
            </a:r>
            <a:r>
              <a:rPr lang="x-none" sz="2800" dirty="0" smtClean="0">
                <a:latin typeface="微软雅黑" pitchFamily="34" charset="-122"/>
                <a:ea typeface="微软雅黑" pitchFamily="34" charset="-122"/>
              </a:rPr>
              <a:t>。</a:t>
            </a:r>
            <a:endParaRPr lang="zh-CN" altLang="en-US" sz="2800" dirty="0" smtClean="0">
              <a:latin typeface="微软雅黑" pitchFamily="34" charset="-122"/>
              <a:ea typeface="微软雅黑" pitchFamily="34" charset="-122"/>
            </a:endParaRPr>
          </a:p>
          <a:p>
            <a:endParaRPr lang="zh-CN" altLang="en-US" sz="2800" spc="200" dirty="0" smtClean="0">
              <a:latin typeface="微软雅黑" pitchFamily="34" charset="-122"/>
              <a:ea typeface="微软雅黑" pitchFamily="34" charset="-122"/>
            </a:endParaRPr>
          </a:p>
        </p:txBody>
      </p:sp>
    </p:spTree>
    <p:extLst>
      <p:ext uri="{BB962C8B-B14F-4D97-AF65-F5344CB8AC3E}">
        <p14:creationId xmlns:p14="http://schemas.microsoft.com/office/powerpoint/2010/main" val="2153970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5220096"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具体操作</a:t>
            </a:r>
            <a:r>
              <a:rPr lang="en-US" altLang="zh-CN" sz="2600" b="1" dirty="0" smtClean="0">
                <a:solidFill>
                  <a:srgbClr val="FFFF00"/>
                </a:solidFill>
                <a:effectLst>
                  <a:outerShdw blurRad="38100" dist="38100" dir="2700000" algn="tl">
                    <a:srgbClr val="000000">
                      <a:alpha val="43137"/>
                    </a:srgbClr>
                  </a:outerShdw>
                </a:effectLst>
              </a:rPr>
              <a:t>—</a:t>
            </a:r>
            <a:r>
              <a:rPr lang="zh-CN" altLang="en-US" sz="2600" b="1" dirty="0">
                <a:solidFill>
                  <a:srgbClr val="FFFF00"/>
                </a:solidFill>
                <a:effectLst>
                  <a:outerShdw blurRad="38100" dist="38100" dir="2700000" algn="tl">
                    <a:srgbClr val="000000">
                      <a:alpha val="43137"/>
                    </a:srgbClr>
                  </a:outerShdw>
                </a:effectLst>
              </a:rPr>
              <a:t>备案</a:t>
            </a:r>
            <a:r>
              <a:rPr lang="zh-CN" altLang="en-US" sz="2600" b="1" dirty="0" smtClean="0">
                <a:solidFill>
                  <a:srgbClr val="FFFF00"/>
                </a:solidFill>
                <a:effectLst>
                  <a:outerShdw blurRad="38100" dist="38100" dir="2700000" algn="tl">
                    <a:srgbClr val="000000">
                      <a:alpha val="43137"/>
                    </a:srgbClr>
                  </a:outerShdw>
                </a:effectLst>
              </a:rPr>
              <a:t>单据管理</a:t>
            </a:r>
            <a:endParaRPr lang="zh-CN" altLang="en-US" sz="2600" b="1" dirty="0">
              <a:solidFill>
                <a:srgbClr val="FFFF00"/>
              </a:solidFill>
              <a:effectLst>
                <a:outerShdw blurRad="38100" dist="38100" dir="2700000" algn="tl">
                  <a:srgbClr val="000000">
                    <a:alpha val="43137"/>
                  </a:srgbClr>
                </a:outerShdw>
              </a:effectLst>
            </a:endParaRPr>
          </a:p>
        </p:txBody>
      </p:sp>
      <p:pic>
        <p:nvPicPr>
          <p:cNvPr id="552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1416" y="966109"/>
            <a:ext cx="8604448" cy="5882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圆角矩形标注 7"/>
          <p:cNvSpPr/>
          <p:nvPr/>
        </p:nvSpPr>
        <p:spPr bwMode="auto">
          <a:xfrm>
            <a:off x="4533843" y="5157192"/>
            <a:ext cx="1673944" cy="690314"/>
          </a:xfrm>
          <a:prstGeom prst="wedgeRoundRectCallout">
            <a:avLst>
              <a:gd name="adj1" fmla="val -75357"/>
              <a:gd name="adj2" fmla="val -70062"/>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备案单据的审批日志显示</a:t>
            </a:r>
          </a:p>
        </p:txBody>
      </p:sp>
      <p:sp>
        <p:nvSpPr>
          <p:cNvPr id="9" name="圆角矩形标注 8"/>
          <p:cNvSpPr/>
          <p:nvPr/>
        </p:nvSpPr>
        <p:spPr bwMode="auto">
          <a:xfrm>
            <a:off x="1691680" y="1268760"/>
            <a:ext cx="1673944" cy="690314"/>
          </a:xfrm>
          <a:prstGeom prst="wedgeRoundRectCallout">
            <a:avLst>
              <a:gd name="adj1" fmla="val -76874"/>
              <a:gd name="adj2" fmla="val 20085"/>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录入完毕点击‘受理’</a:t>
            </a:r>
          </a:p>
        </p:txBody>
      </p:sp>
      <p:sp>
        <p:nvSpPr>
          <p:cNvPr id="10" name="圆角矩形标注 9"/>
          <p:cNvSpPr/>
          <p:nvPr/>
        </p:nvSpPr>
        <p:spPr bwMode="auto">
          <a:xfrm>
            <a:off x="5796136" y="2348880"/>
            <a:ext cx="1673944" cy="690314"/>
          </a:xfrm>
          <a:prstGeom prst="wedgeRoundRectCallout">
            <a:avLst>
              <a:gd name="adj1" fmla="val -48044"/>
              <a:gd name="adj2" fmla="val 97354"/>
              <a:gd name="adj3" fmla="val 16667"/>
            </a:avLst>
          </a:prstGeom>
          <a:solidFill>
            <a:srgbClr val="E4EDF8"/>
          </a:solidFill>
          <a:ln w="9525" cmpd="sng">
            <a:solidFill>
              <a:srgbClr val="FF0000"/>
            </a:solidFill>
            <a:prstDash val="sysDash"/>
            <a:miter lim="800000"/>
            <a:headEnd/>
            <a:tailEnd/>
          </a:ln>
        </p:spPr>
        <p:txBody>
          <a:bodyPr rtlCol="0" anchor="ctr"/>
          <a:lstStyle/>
          <a:p>
            <a:pP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可录入受理意见</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96024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down)">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down)">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5220096"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具体操作</a:t>
            </a:r>
            <a:r>
              <a:rPr lang="en-US" altLang="zh-CN" sz="2600" b="1" dirty="0" smtClean="0">
                <a:solidFill>
                  <a:srgbClr val="FFFF00"/>
                </a:solidFill>
                <a:effectLst>
                  <a:outerShdw blurRad="38100" dist="38100" dir="2700000" algn="tl">
                    <a:srgbClr val="000000">
                      <a:alpha val="43137"/>
                    </a:srgbClr>
                  </a:outerShdw>
                </a:effectLst>
              </a:rPr>
              <a:t>—</a:t>
            </a:r>
            <a:r>
              <a:rPr lang="zh-CN" altLang="en-US" sz="2600" b="1" dirty="0">
                <a:solidFill>
                  <a:srgbClr val="FFFF00"/>
                </a:solidFill>
                <a:effectLst>
                  <a:outerShdw blurRad="38100" dist="38100" dir="2700000" algn="tl">
                    <a:srgbClr val="000000">
                      <a:alpha val="43137"/>
                    </a:srgbClr>
                  </a:outerShdw>
                </a:effectLst>
              </a:rPr>
              <a:t>备案</a:t>
            </a:r>
            <a:r>
              <a:rPr lang="zh-CN" altLang="en-US" sz="2600" b="1" dirty="0" smtClean="0">
                <a:solidFill>
                  <a:srgbClr val="FFFF00"/>
                </a:solidFill>
                <a:effectLst>
                  <a:outerShdw blurRad="38100" dist="38100" dir="2700000" algn="tl">
                    <a:srgbClr val="000000">
                      <a:alpha val="43137"/>
                    </a:srgbClr>
                  </a:outerShdw>
                </a:effectLst>
              </a:rPr>
              <a:t>单据管理</a:t>
            </a:r>
            <a:endParaRPr lang="zh-CN" altLang="en-US" sz="2600" b="1" dirty="0">
              <a:solidFill>
                <a:srgbClr val="FFFF00"/>
              </a:solidFill>
              <a:effectLst>
                <a:outerShdw blurRad="38100" dist="38100" dir="2700000" algn="tl">
                  <a:srgbClr val="000000">
                    <a:alpha val="43137"/>
                  </a:srgbClr>
                </a:outerShdw>
              </a:effectLst>
            </a:endParaRPr>
          </a:p>
        </p:txBody>
      </p:sp>
      <p:pic>
        <p:nvPicPr>
          <p:cNvPr id="593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060848"/>
            <a:ext cx="9144000" cy="29455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圆角矩形标注 7"/>
          <p:cNvSpPr/>
          <p:nvPr/>
        </p:nvSpPr>
        <p:spPr bwMode="auto">
          <a:xfrm>
            <a:off x="4642148" y="2204864"/>
            <a:ext cx="1673944" cy="690314"/>
          </a:xfrm>
          <a:prstGeom prst="wedgeRoundRectCallout">
            <a:avLst>
              <a:gd name="adj1" fmla="val -36664"/>
              <a:gd name="adj2" fmla="val 143348"/>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企业端审批结果</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‘同意’</a:t>
            </a:r>
          </a:p>
        </p:txBody>
      </p:sp>
    </p:spTree>
    <p:extLst>
      <p:ext uri="{BB962C8B-B14F-4D97-AF65-F5344CB8AC3E}">
        <p14:creationId xmlns:p14="http://schemas.microsoft.com/office/powerpoint/2010/main" val="3993499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59394"/>
                                        </p:tgtEl>
                                        <p:attrNameLst>
                                          <p:attrName>style.visibility</p:attrName>
                                        </p:attrNameLst>
                                      </p:cBhvr>
                                      <p:to>
                                        <p:strVal val="visible"/>
                                      </p:to>
                                    </p:set>
                                    <p:animEffect transition="in" filter="wipe(up)">
                                      <p:cBhvr>
                                        <p:cTn id="7" dur="500"/>
                                        <p:tgtEl>
                                          <p:spTgt spid="5939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down)">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5220096"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具体操作</a:t>
            </a:r>
            <a:endParaRPr lang="zh-CN" altLang="en-US" sz="2600" b="1" dirty="0">
              <a:solidFill>
                <a:srgbClr val="FFFF00"/>
              </a:solidFill>
              <a:effectLst>
                <a:outerShdw blurRad="38100" dist="38100" dir="2700000" algn="tl">
                  <a:srgbClr val="000000">
                    <a:alpha val="43137"/>
                  </a:srgbClr>
                </a:outerShdw>
              </a:effectLst>
            </a:endParaRPr>
          </a:p>
        </p:txBody>
      </p:sp>
      <p:sp>
        <p:nvSpPr>
          <p:cNvPr id="3" name="矩形 2"/>
          <p:cNvSpPr/>
          <p:nvPr/>
        </p:nvSpPr>
        <p:spPr>
          <a:xfrm>
            <a:off x="34280" y="2636912"/>
            <a:ext cx="9144000" cy="1830245"/>
          </a:xfrm>
          <a:prstGeom prst="rect">
            <a:avLst/>
          </a:prstGeom>
        </p:spPr>
        <p:txBody>
          <a:bodyPr wrap="square">
            <a:spAutoFit/>
          </a:bodyPr>
          <a:lstStyle/>
          <a:p>
            <a:pPr algn="ctr">
              <a:lnSpc>
                <a:spcPct val="150000"/>
              </a:lnSpc>
              <a:spcBef>
                <a:spcPct val="0"/>
              </a:spcBef>
            </a:pPr>
            <a:r>
              <a:rPr lang="zh-CN" altLang="en-US" sz="4000" b="1" dirty="0" smtClean="0">
                <a:latin typeface="微软雅黑" pitchFamily="34" charset="-122"/>
                <a:ea typeface="微软雅黑" pitchFamily="34" charset="-122"/>
              </a:rPr>
              <a:t>电 子 单 据 管 理</a:t>
            </a:r>
            <a:endParaRPr lang="en-US" altLang="zh-CN" sz="4000" b="1" dirty="0" smtClean="0">
              <a:latin typeface="微软雅黑" pitchFamily="34" charset="-122"/>
              <a:ea typeface="微软雅黑" pitchFamily="34" charset="-122"/>
            </a:endParaRPr>
          </a:p>
          <a:p>
            <a:pPr algn="ctr">
              <a:lnSpc>
                <a:spcPct val="150000"/>
              </a:lnSpc>
              <a:spcBef>
                <a:spcPct val="0"/>
              </a:spcBef>
            </a:pPr>
            <a:r>
              <a:rPr lang="zh-CN" altLang="en-US" sz="4000" b="1" dirty="0">
                <a:latin typeface="微软雅黑" pitchFamily="34" charset="-122"/>
                <a:ea typeface="微软雅黑" pitchFamily="34" charset="-122"/>
              </a:rPr>
              <a:t>（出境、入境、包装、适载</a:t>
            </a:r>
            <a:r>
              <a:rPr lang="zh-CN" altLang="en-US" sz="4000" b="1" dirty="0" smtClean="0">
                <a:latin typeface="微软雅黑" pitchFamily="34" charset="-122"/>
                <a:ea typeface="微软雅黑" pitchFamily="34" charset="-122"/>
              </a:rPr>
              <a:t>）</a:t>
            </a:r>
            <a:endParaRPr lang="zh-CN" altLang="en-US" sz="4000" b="1" dirty="0">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5220096"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具体操作</a:t>
            </a:r>
            <a:r>
              <a:rPr lang="en-US" altLang="zh-CN" sz="2600" b="1" dirty="0" smtClean="0">
                <a:solidFill>
                  <a:srgbClr val="FFFF00"/>
                </a:solidFill>
                <a:effectLst>
                  <a:outerShdw blurRad="38100" dist="38100" dir="2700000" algn="tl">
                    <a:srgbClr val="000000">
                      <a:alpha val="43137"/>
                    </a:srgbClr>
                  </a:outerShdw>
                </a:effectLst>
              </a:rPr>
              <a:t>—</a:t>
            </a:r>
            <a:r>
              <a:rPr lang="zh-CN" altLang="en-US" sz="2600" b="1" dirty="0" smtClean="0">
                <a:solidFill>
                  <a:srgbClr val="FFFF00"/>
                </a:solidFill>
                <a:effectLst>
                  <a:outerShdw blurRad="38100" dist="38100" dir="2700000" algn="tl">
                    <a:srgbClr val="000000">
                      <a:alpha val="43137"/>
                    </a:srgbClr>
                  </a:outerShdw>
                </a:effectLst>
              </a:rPr>
              <a:t>电子单据管理（入境）</a:t>
            </a:r>
            <a:endParaRPr lang="zh-CN" altLang="en-US" sz="2600" b="1" dirty="0">
              <a:solidFill>
                <a:srgbClr val="FFFF00"/>
              </a:solidFill>
              <a:effectLst>
                <a:outerShdw blurRad="38100" dist="38100" dir="2700000" algn="tl">
                  <a:srgbClr val="000000">
                    <a:alpha val="43137"/>
                  </a:srgbClr>
                </a:outerShdw>
              </a:effectLst>
            </a:endParaRPr>
          </a:p>
        </p:txBody>
      </p:sp>
      <p:sp>
        <p:nvSpPr>
          <p:cNvPr id="5120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68760"/>
            <a:ext cx="9144000" cy="4605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圆角矩形标注 19"/>
          <p:cNvSpPr/>
          <p:nvPr/>
        </p:nvSpPr>
        <p:spPr bwMode="auto">
          <a:xfrm>
            <a:off x="6636568" y="2114854"/>
            <a:ext cx="2399928" cy="594066"/>
          </a:xfrm>
          <a:prstGeom prst="wedgeRoundRectCallout">
            <a:avLst>
              <a:gd name="adj1" fmla="val -66257"/>
              <a:gd name="adj2" fmla="val 37527"/>
              <a:gd name="adj3" fmla="val 16667"/>
            </a:avLst>
          </a:prstGeom>
          <a:solidFill>
            <a:srgbClr val="E4EDF8"/>
          </a:solidFill>
          <a:ln w="9525" cmpd="sng">
            <a:solidFill>
              <a:srgbClr val="FF0000"/>
            </a:solidFill>
            <a:prstDash val="sysDash"/>
            <a:miter lim="800000"/>
            <a:headEnd/>
            <a:tailEnd/>
          </a:ln>
        </p:spPr>
        <p:txBody>
          <a:bodyPr rtlCol="0" anchor="ctr"/>
          <a:lstStyle/>
          <a:p>
            <a:pPr eaLnBrk="1" hangingPunct="1">
              <a:lnSpc>
                <a:spcPct val="200000"/>
              </a:lnSpc>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使用报检人员账户登录</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
        <p:nvSpPr>
          <p:cNvPr id="21" name="圆角矩形标注 20"/>
          <p:cNvSpPr/>
          <p:nvPr/>
        </p:nvSpPr>
        <p:spPr bwMode="auto">
          <a:xfrm>
            <a:off x="4761295" y="4653136"/>
            <a:ext cx="3750546" cy="864096"/>
          </a:xfrm>
          <a:prstGeom prst="wedgeRoundRectCallout">
            <a:avLst>
              <a:gd name="adj1" fmla="val -17672"/>
              <a:gd name="adj2" fmla="val -152419"/>
              <a:gd name="adj3" fmla="val 16667"/>
            </a:avLst>
          </a:prstGeom>
          <a:solidFill>
            <a:srgbClr val="E4EDF8"/>
          </a:solidFill>
          <a:ln w="9525" cmpd="sng">
            <a:solidFill>
              <a:srgbClr val="FF0000"/>
            </a:solidFill>
            <a:prstDash val="sysDash"/>
            <a:miter lim="800000"/>
            <a:headEnd/>
            <a:tailEnd/>
          </a:ln>
        </p:spPr>
        <p:txBody>
          <a:bodyPr rtlCol="0" anchor="ctr"/>
          <a:lstStyle/>
          <a:p>
            <a:r>
              <a:rPr lang="zh-CN" altLang="en-US" sz="1600" b="1" dirty="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用户代码：企业备案</a:t>
            </a: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的报</a:t>
            </a:r>
            <a:r>
              <a:rPr lang="zh-CN" altLang="en-US" sz="1600" b="1" dirty="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检员代码</a:t>
            </a:r>
            <a:endParaRPr lang="en-US" altLang="zh-CN" sz="1600" b="1" dirty="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a:p>
            <a:r>
              <a:rPr lang="zh-CN" altLang="en-US" sz="1600" b="1" dirty="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登录密码：初始密码</a:t>
            </a: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默认</a:t>
            </a:r>
            <a:r>
              <a:rPr lang="en-US" altLang="zh-CN" sz="1600" b="1" dirty="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123456  </a:t>
            </a:r>
            <a:endParaRPr lang="zh-CN" altLang="en-US" sz="1600" b="1" dirty="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74801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wipe(down)">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down)">
                                      <p:cBhvr>
                                        <p:cTn id="1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5220096"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具体操作</a:t>
            </a:r>
            <a:r>
              <a:rPr lang="en-US" altLang="zh-CN" sz="2600" b="1" dirty="0" smtClean="0">
                <a:solidFill>
                  <a:srgbClr val="FFFF00"/>
                </a:solidFill>
                <a:effectLst>
                  <a:outerShdw blurRad="38100" dist="38100" dir="2700000" algn="tl">
                    <a:srgbClr val="000000">
                      <a:alpha val="43137"/>
                    </a:srgbClr>
                  </a:outerShdw>
                </a:effectLst>
              </a:rPr>
              <a:t>—</a:t>
            </a:r>
            <a:r>
              <a:rPr lang="zh-CN" altLang="en-US" sz="2600" b="1" dirty="0" smtClean="0">
                <a:solidFill>
                  <a:srgbClr val="FFFF00"/>
                </a:solidFill>
                <a:effectLst>
                  <a:outerShdw blurRad="38100" dist="38100" dir="2700000" algn="tl">
                    <a:srgbClr val="000000">
                      <a:alpha val="43137"/>
                    </a:srgbClr>
                  </a:outerShdw>
                </a:effectLst>
              </a:rPr>
              <a:t>电子单据管理（入境）</a:t>
            </a:r>
            <a:endParaRPr lang="zh-CN" altLang="en-US" sz="2600" b="1" dirty="0">
              <a:solidFill>
                <a:srgbClr val="FFFF00"/>
              </a:solidFill>
              <a:effectLst>
                <a:outerShdw blurRad="38100" dist="38100" dir="2700000" algn="tl">
                  <a:srgbClr val="000000">
                    <a:alpha val="43137"/>
                  </a:srgbClr>
                </a:outerShdw>
              </a:effectLst>
            </a:endParaRPr>
          </a:p>
        </p:txBody>
      </p:sp>
      <p:sp>
        <p:nvSpPr>
          <p:cNvPr id="5120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583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838" y="1736210"/>
            <a:ext cx="9228191" cy="30711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圆角矩形标注 4"/>
          <p:cNvSpPr/>
          <p:nvPr/>
        </p:nvSpPr>
        <p:spPr bwMode="auto">
          <a:xfrm>
            <a:off x="998724" y="2060848"/>
            <a:ext cx="1638424" cy="594066"/>
          </a:xfrm>
          <a:prstGeom prst="wedgeRoundRectCallout">
            <a:avLst>
              <a:gd name="adj1" fmla="val -29215"/>
              <a:gd name="adj2" fmla="val 86697"/>
              <a:gd name="adj3" fmla="val 16667"/>
            </a:avLst>
          </a:prstGeom>
          <a:solidFill>
            <a:srgbClr val="E4EDF8"/>
          </a:solidFill>
          <a:ln w="9525" cmpd="sng">
            <a:solidFill>
              <a:srgbClr val="FF0000"/>
            </a:solidFill>
            <a:prstDash val="sysDash"/>
            <a:miter lim="800000"/>
            <a:headEnd/>
            <a:tailEnd/>
          </a:ln>
        </p:spPr>
        <p:txBody>
          <a:bodyPr rtlCol="0" anchor="ctr"/>
          <a:lstStyle/>
          <a:p>
            <a:pPr eaLnBrk="1" hangingPunct="1">
              <a:lnSpc>
                <a:spcPct val="200000"/>
              </a:lnSpc>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点击‘新增’</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
        <p:nvSpPr>
          <p:cNvPr id="7" name="圆角矩形标注 6"/>
          <p:cNvSpPr/>
          <p:nvPr/>
        </p:nvSpPr>
        <p:spPr bwMode="auto">
          <a:xfrm>
            <a:off x="665808" y="4725144"/>
            <a:ext cx="2304256" cy="792088"/>
          </a:xfrm>
          <a:prstGeom prst="wedgeRoundRectCallout">
            <a:avLst>
              <a:gd name="adj1" fmla="val 39130"/>
              <a:gd name="adj2" fmla="val -121205"/>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可查看局端下发的预警回执信息</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
        <p:nvSpPr>
          <p:cNvPr id="6" name="圆角矩形标注 5"/>
          <p:cNvSpPr/>
          <p:nvPr/>
        </p:nvSpPr>
        <p:spPr bwMode="auto">
          <a:xfrm>
            <a:off x="6228184" y="4941168"/>
            <a:ext cx="2304256" cy="792088"/>
          </a:xfrm>
          <a:prstGeom prst="wedgeRoundRectCallout">
            <a:avLst>
              <a:gd name="adj1" fmla="val -67501"/>
              <a:gd name="adj2" fmla="val -120356"/>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显示‘已申报’或‘暂存’报检批列表</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09366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58370"/>
                                        </p:tgtEl>
                                        <p:attrNameLst>
                                          <p:attrName>style.visibility</p:attrName>
                                        </p:attrNameLst>
                                      </p:cBhvr>
                                      <p:to>
                                        <p:strVal val="visible"/>
                                      </p:to>
                                    </p:set>
                                    <p:animEffect transition="in" filter="wipe(up)">
                                      <p:cBhvr>
                                        <p:cTn id="7" dur="500"/>
                                        <p:tgtEl>
                                          <p:spTgt spid="5837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down)">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6"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5220096"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具体操作</a:t>
            </a:r>
            <a:r>
              <a:rPr lang="en-US" altLang="zh-CN" sz="2600" b="1" dirty="0" smtClean="0">
                <a:solidFill>
                  <a:srgbClr val="FFFF00"/>
                </a:solidFill>
                <a:effectLst>
                  <a:outerShdw blurRad="38100" dist="38100" dir="2700000" algn="tl">
                    <a:srgbClr val="000000">
                      <a:alpha val="43137"/>
                    </a:srgbClr>
                  </a:outerShdw>
                </a:effectLst>
              </a:rPr>
              <a:t>—</a:t>
            </a:r>
            <a:r>
              <a:rPr lang="zh-CN" altLang="en-US" sz="2600" b="1" dirty="0" smtClean="0">
                <a:solidFill>
                  <a:srgbClr val="FFFF00"/>
                </a:solidFill>
                <a:effectLst>
                  <a:outerShdw blurRad="38100" dist="38100" dir="2700000" algn="tl">
                    <a:srgbClr val="000000">
                      <a:alpha val="43137"/>
                    </a:srgbClr>
                  </a:outerShdw>
                </a:effectLst>
              </a:rPr>
              <a:t>电子单据管理（入境）</a:t>
            </a:r>
            <a:endParaRPr lang="zh-CN" altLang="en-US" sz="2600" b="1" dirty="0">
              <a:solidFill>
                <a:srgbClr val="FFFF00"/>
              </a:solidFill>
              <a:effectLst>
                <a:outerShdw blurRad="38100" dist="38100" dir="2700000" algn="tl">
                  <a:srgbClr val="000000">
                    <a:alpha val="43137"/>
                  </a:srgbClr>
                </a:outerShdw>
              </a:effectLst>
            </a:endParaRPr>
          </a:p>
        </p:txBody>
      </p:sp>
      <p:sp>
        <p:nvSpPr>
          <p:cNvPr id="5120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614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384" y="1034008"/>
            <a:ext cx="8983232" cy="5707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圆角矩形标注 7"/>
          <p:cNvSpPr/>
          <p:nvPr/>
        </p:nvSpPr>
        <p:spPr bwMode="auto">
          <a:xfrm>
            <a:off x="1403648" y="1484784"/>
            <a:ext cx="2304256" cy="792088"/>
          </a:xfrm>
          <a:prstGeom prst="wedgeRoundRectCallout">
            <a:avLst>
              <a:gd name="adj1" fmla="val -66692"/>
              <a:gd name="adj2" fmla="val 66388"/>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选中需上传电子单据的报检批，点‘选择’</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
        <p:nvSpPr>
          <p:cNvPr id="9" name="圆角矩形标注 8"/>
          <p:cNvSpPr/>
          <p:nvPr/>
        </p:nvSpPr>
        <p:spPr bwMode="auto">
          <a:xfrm>
            <a:off x="4283968" y="4509120"/>
            <a:ext cx="2664296" cy="792088"/>
          </a:xfrm>
          <a:prstGeom prst="wedgeRoundRectCallout">
            <a:avLst>
              <a:gd name="adj1" fmla="val -105600"/>
              <a:gd name="adj2" fmla="val -52260"/>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报检批列表系统自动同步</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874955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61442"/>
                                        </p:tgtEl>
                                        <p:attrNameLst>
                                          <p:attrName>style.visibility</p:attrName>
                                        </p:attrNameLst>
                                      </p:cBhvr>
                                      <p:to>
                                        <p:strVal val="visible"/>
                                      </p:to>
                                    </p:set>
                                    <p:animEffect transition="in" filter="wipe(up)">
                                      <p:cBhvr>
                                        <p:cTn id="7" dur="500"/>
                                        <p:tgtEl>
                                          <p:spTgt spid="6144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down)">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down)">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5220096"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具体操作</a:t>
            </a:r>
            <a:r>
              <a:rPr lang="en-US" altLang="zh-CN" sz="2600" b="1" dirty="0" smtClean="0">
                <a:solidFill>
                  <a:srgbClr val="FFFF00"/>
                </a:solidFill>
                <a:effectLst>
                  <a:outerShdw blurRad="38100" dist="38100" dir="2700000" algn="tl">
                    <a:srgbClr val="000000">
                      <a:alpha val="43137"/>
                    </a:srgbClr>
                  </a:outerShdw>
                </a:effectLst>
              </a:rPr>
              <a:t>—</a:t>
            </a:r>
            <a:r>
              <a:rPr lang="zh-CN" altLang="en-US" sz="2600" b="1" dirty="0" smtClean="0">
                <a:solidFill>
                  <a:srgbClr val="FFFF00"/>
                </a:solidFill>
                <a:effectLst>
                  <a:outerShdw blurRad="38100" dist="38100" dir="2700000" algn="tl">
                    <a:srgbClr val="000000">
                      <a:alpha val="43137"/>
                    </a:srgbClr>
                  </a:outerShdw>
                </a:effectLst>
              </a:rPr>
              <a:t>电子单据管理（入境）</a:t>
            </a:r>
            <a:endParaRPr lang="zh-CN" altLang="en-US" sz="2600" b="1" dirty="0">
              <a:solidFill>
                <a:srgbClr val="FFFF00"/>
              </a:solidFill>
              <a:effectLst>
                <a:outerShdw blurRad="38100" dist="38100" dir="2700000" algn="tl">
                  <a:srgbClr val="000000">
                    <a:alpha val="43137"/>
                  </a:srgbClr>
                </a:outerShdw>
              </a:effectLst>
            </a:endParaRPr>
          </a:p>
        </p:txBody>
      </p:sp>
      <p:sp>
        <p:nvSpPr>
          <p:cNvPr id="5120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pSp>
        <p:nvGrpSpPr>
          <p:cNvPr id="4" name="组合 3"/>
          <p:cNvGrpSpPr/>
          <p:nvPr/>
        </p:nvGrpSpPr>
        <p:grpSpPr>
          <a:xfrm>
            <a:off x="1061243" y="911357"/>
            <a:ext cx="6973442" cy="5949281"/>
            <a:chOff x="739702" y="1255266"/>
            <a:chExt cx="8161337" cy="7642818"/>
          </a:xfrm>
        </p:grpSpPr>
        <p:pic>
          <p:nvPicPr>
            <p:cNvPr id="573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9702" y="1255266"/>
              <a:ext cx="8161337" cy="4633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73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9041" y="5834209"/>
              <a:ext cx="7796213" cy="306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4" name="圆角矩形标注 13"/>
          <p:cNvSpPr/>
          <p:nvPr/>
        </p:nvSpPr>
        <p:spPr bwMode="auto">
          <a:xfrm>
            <a:off x="4482257" y="6068549"/>
            <a:ext cx="1728192" cy="792088"/>
          </a:xfrm>
          <a:prstGeom prst="wedgeRoundRectCallout">
            <a:avLst>
              <a:gd name="adj1" fmla="val -90208"/>
              <a:gd name="adj2" fmla="val -50657"/>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显示已上传的电子单据，可编辑</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
        <p:nvSpPr>
          <p:cNvPr id="11" name="圆角矩形标注 10"/>
          <p:cNvSpPr/>
          <p:nvPr/>
        </p:nvSpPr>
        <p:spPr bwMode="auto">
          <a:xfrm>
            <a:off x="3066133" y="2495533"/>
            <a:ext cx="1728192" cy="792088"/>
          </a:xfrm>
          <a:prstGeom prst="wedgeRoundRectCallout">
            <a:avLst>
              <a:gd name="adj1" fmla="val -66692"/>
              <a:gd name="adj2" fmla="val 66388"/>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无纸化方式默认：</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企业自存</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
        <p:nvSpPr>
          <p:cNvPr id="12" name="圆角矩形标注 11"/>
          <p:cNvSpPr/>
          <p:nvPr/>
        </p:nvSpPr>
        <p:spPr bwMode="auto">
          <a:xfrm>
            <a:off x="5514405" y="2855573"/>
            <a:ext cx="3435371" cy="1303914"/>
          </a:xfrm>
          <a:prstGeom prst="wedgeRoundRectCallout">
            <a:avLst>
              <a:gd name="adj1" fmla="val -65045"/>
              <a:gd name="adj2" fmla="val 35595"/>
              <a:gd name="adj3" fmla="val 16667"/>
            </a:avLst>
          </a:prstGeom>
          <a:solidFill>
            <a:srgbClr val="E4EDF8"/>
          </a:solidFill>
          <a:ln w="9525" cmpd="sng">
            <a:solidFill>
              <a:srgbClr val="FF0000"/>
            </a:solidFill>
            <a:prstDash val="sysDash"/>
            <a:miter lim="800000"/>
            <a:headEnd/>
            <a:tailEnd/>
          </a:ln>
        </p:spPr>
        <p:txBody>
          <a:bodyPr rtlCol="0" anchor="ctr"/>
          <a:lstStyle/>
          <a:p>
            <a:pPr eaLnBrk="1" hangingPunct="1">
              <a:buFont typeface="Arial" panose="020B0604020202020204" pitchFamily="34" charset="0"/>
              <a:buNone/>
            </a:pPr>
            <a:r>
              <a:rPr lang="zh-CN" altLang="en-US" sz="1600" b="1" dirty="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上</a:t>
            </a: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传单据：企业需上传的电子单据</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a:p>
            <a:pP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备案单据：一次备案多次使用</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a:p>
            <a:pP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核销单据：一次备案多次核销</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a:p>
            <a:pP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局端单据：需局端上传的部分单据</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
        <p:nvSpPr>
          <p:cNvPr id="13" name="圆角矩形标注 12"/>
          <p:cNvSpPr/>
          <p:nvPr/>
        </p:nvSpPr>
        <p:spPr bwMode="auto">
          <a:xfrm>
            <a:off x="2622623" y="4331737"/>
            <a:ext cx="1728192" cy="792088"/>
          </a:xfrm>
          <a:prstGeom prst="wedgeRoundRectCallout">
            <a:avLst>
              <a:gd name="adj1" fmla="val -92233"/>
              <a:gd name="adj2" fmla="val -49642"/>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一</a:t>
            </a: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份电子单据上传完毕点击暂存</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
        <p:nvSpPr>
          <p:cNvPr id="15" name="圆角矩形标注 14"/>
          <p:cNvSpPr/>
          <p:nvPr/>
        </p:nvSpPr>
        <p:spPr bwMode="auto">
          <a:xfrm>
            <a:off x="2996538" y="896346"/>
            <a:ext cx="3595573" cy="792088"/>
          </a:xfrm>
          <a:prstGeom prst="wedgeRoundRectCallout">
            <a:avLst>
              <a:gd name="adj1" fmla="val -66907"/>
              <a:gd name="adj2" fmla="val 18287"/>
              <a:gd name="adj3" fmla="val 16667"/>
            </a:avLst>
          </a:prstGeom>
          <a:solidFill>
            <a:srgbClr val="E4EDF8"/>
          </a:solidFill>
          <a:ln w="9525" cmpd="sng">
            <a:solidFill>
              <a:srgbClr val="FF0000"/>
            </a:solidFill>
            <a:prstDash val="sysDash"/>
            <a:miter lim="800000"/>
            <a:headEnd/>
            <a:tailEnd/>
          </a:ln>
        </p:spPr>
        <p:txBody>
          <a:bodyPr rtlCol="0" anchor="ctr"/>
          <a:lstStyle/>
          <a:p>
            <a:pP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上一步：返回到选择报检批界面</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a:p>
            <a:pP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申报：数据申报到局端不能再修改</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37518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down)">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down)">
                                      <p:cBhvr>
                                        <p:cTn id="22" dur="5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down)">
                                      <p:cBhvr>
                                        <p:cTn id="27" dur="500"/>
                                        <p:tgtEl>
                                          <p:spTgt spid="14"/>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wipe(down)">
                                      <p:cBhvr>
                                        <p:cTn id="3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1" grpId="0" animBg="1"/>
      <p:bldP spid="12" grpId="0" animBg="1"/>
      <p:bldP spid="13" grpId="0" animBg="1"/>
      <p:bldP spid="15"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5220096"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具体操作</a:t>
            </a:r>
            <a:r>
              <a:rPr lang="en-US" altLang="zh-CN" sz="2600" b="1" dirty="0" smtClean="0">
                <a:solidFill>
                  <a:srgbClr val="FFFF00"/>
                </a:solidFill>
                <a:effectLst>
                  <a:outerShdw blurRad="38100" dist="38100" dir="2700000" algn="tl">
                    <a:srgbClr val="000000">
                      <a:alpha val="43137"/>
                    </a:srgbClr>
                  </a:outerShdw>
                </a:effectLst>
              </a:rPr>
              <a:t>—</a:t>
            </a:r>
            <a:r>
              <a:rPr lang="zh-CN" altLang="en-US" sz="2600" b="1" dirty="0" smtClean="0">
                <a:solidFill>
                  <a:srgbClr val="FFFF00"/>
                </a:solidFill>
                <a:effectLst>
                  <a:outerShdw blurRad="38100" dist="38100" dir="2700000" algn="tl">
                    <a:srgbClr val="000000">
                      <a:alpha val="43137"/>
                    </a:srgbClr>
                  </a:outerShdw>
                </a:effectLst>
              </a:rPr>
              <a:t>电子单据管理（入境）</a:t>
            </a:r>
            <a:endParaRPr lang="zh-CN" altLang="en-US" sz="2600" b="1" dirty="0">
              <a:solidFill>
                <a:srgbClr val="FFFF00"/>
              </a:solidFill>
              <a:effectLst>
                <a:outerShdw blurRad="38100" dist="38100" dir="2700000" algn="tl">
                  <a:srgbClr val="000000">
                    <a:alpha val="43137"/>
                  </a:srgbClr>
                </a:outerShdw>
              </a:effectLst>
            </a:endParaRPr>
          </a:p>
        </p:txBody>
      </p:sp>
      <p:sp>
        <p:nvSpPr>
          <p:cNvPr id="5120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583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6517" y="1150210"/>
            <a:ext cx="8830965" cy="54756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圆角矩形标注 15"/>
          <p:cNvSpPr/>
          <p:nvPr/>
        </p:nvSpPr>
        <p:spPr bwMode="auto">
          <a:xfrm>
            <a:off x="3347864" y="3825045"/>
            <a:ext cx="2088232" cy="792088"/>
          </a:xfrm>
          <a:prstGeom prst="wedgeRoundRectCallout">
            <a:avLst>
              <a:gd name="adj1" fmla="val -56024"/>
              <a:gd name="adj2" fmla="val 95248"/>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选择已备案并审批通过的备案单据</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
        <p:nvSpPr>
          <p:cNvPr id="17" name="圆角矩形标注 16"/>
          <p:cNvSpPr/>
          <p:nvPr/>
        </p:nvSpPr>
        <p:spPr bwMode="auto">
          <a:xfrm>
            <a:off x="7102772" y="3888048"/>
            <a:ext cx="1728192" cy="792088"/>
          </a:xfrm>
          <a:prstGeom prst="wedgeRoundRectCallout">
            <a:avLst>
              <a:gd name="adj1" fmla="val -12312"/>
              <a:gd name="adj2" fmla="val 120902"/>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点击‘备案’</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
        <p:nvSpPr>
          <p:cNvPr id="18" name="圆角矩形标注 17"/>
          <p:cNvSpPr/>
          <p:nvPr/>
        </p:nvSpPr>
        <p:spPr bwMode="auto">
          <a:xfrm>
            <a:off x="4391980" y="5342441"/>
            <a:ext cx="2088232" cy="792088"/>
          </a:xfrm>
          <a:prstGeom prst="wedgeRoundRectCallout">
            <a:avLst>
              <a:gd name="adj1" fmla="val -46293"/>
              <a:gd name="adj2" fmla="val 82422"/>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显示已选中的备案单据，可进行编辑</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32151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58370"/>
                                        </p:tgtEl>
                                        <p:attrNameLst>
                                          <p:attrName>style.visibility</p:attrName>
                                        </p:attrNameLst>
                                      </p:cBhvr>
                                      <p:to>
                                        <p:strVal val="visible"/>
                                      </p:to>
                                    </p:set>
                                    <p:animEffect transition="in" filter="wipe(down)">
                                      <p:cBhvr>
                                        <p:cTn id="7" dur="500"/>
                                        <p:tgtEl>
                                          <p:spTgt spid="5837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down)">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wipe(down)">
                                      <p:cBhvr>
                                        <p:cTn id="17" dur="5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wipe(down)">
                                      <p:cBhvr>
                                        <p:cTn id="2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5220096"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具体操作</a:t>
            </a:r>
            <a:r>
              <a:rPr lang="en-US" altLang="zh-CN" sz="2600" b="1" dirty="0" smtClean="0">
                <a:solidFill>
                  <a:srgbClr val="FFFF00"/>
                </a:solidFill>
                <a:effectLst>
                  <a:outerShdw blurRad="38100" dist="38100" dir="2700000" algn="tl">
                    <a:srgbClr val="000000">
                      <a:alpha val="43137"/>
                    </a:srgbClr>
                  </a:outerShdw>
                </a:effectLst>
              </a:rPr>
              <a:t>—</a:t>
            </a:r>
            <a:r>
              <a:rPr lang="zh-CN" altLang="en-US" sz="2600" b="1" dirty="0" smtClean="0">
                <a:solidFill>
                  <a:srgbClr val="FFFF00"/>
                </a:solidFill>
                <a:effectLst>
                  <a:outerShdw blurRad="38100" dist="38100" dir="2700000" algn="tl">
                    <a:srgbClr val="000000">
                      <a:alpha val="43137"/>
                    </a:srgbClr>
                  </a:outerShdw>
                </a:effectLst>
              </a:rPr>
              <a:t>电子单据管理（入境）</a:t>
            </a:r>
            <a:endParaRPr lang="zh-CN" altLang="en-US" sz="2600" b="1" dirty="0">
              <a:solidFill>
                <a:srgbClr val="FFFF00"/>
              </a:solidFill>
              <a:effectLst>
                <a:outerShdw blurRad="38100" dist="38100" dir="2700000" algn="tl">
                  <a:srgbClr val="000000">
                    <a:alpha val="43137"/>
                  </a:srgbClr>
                </a:outerShdw>
              </a:effectLst>
            </a:endParaRPr>
          </a:p>
        </p:txBody>
      </p:sp>
      <p:sp>
        <p:nvSpPr>
          <p:cNvPr id="5120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593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4" y="1110097"/>
            <a:ext cx="9109518" cy="57479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圆角矩形标注 8"/>
          <p:cNvSpPr/>
          <p:nvPr/>
        </p:nvSpPr>
        <p:spPr bwMode="auto">
          <a:xfrm>
            <a:off x="1619672" y="3836586"/>
            <a:ext cx="2088232" cy="792088"/>
          </a:xfrm>
          <a:prstGeom prst="wedgeRoundRectCallout">
            <a:avLst>
              <a:gd name="adj1" fmla="val 14166"/>
              <a:gd name="adj2" fmla="val 135992"/>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选择已备案并审批通过</a:t>
            </a:r>
            <a:r>
              <a:rPr lang="zh-CN" altLang="en-US" sz="1600" b="1" dirty="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的</a:t>
            </a: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核销单据</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
        <p:nvSpPr>
          <p:cNvPr id="11" name="圆角矩形标注 10"/>
          <p:cNvSpPr/>
          <p:nvPr/>
        </p:nvSpPr>
        <p:spPr bwMode="auto">
          <a:xfrm>
            <a:off x="3851920" y="5076181"/>
            <a:ext cx="2088232" cy="792088"/>
          </a:xfrm>
          <a:prstGeom prst="wedgeRoundRectCallout">
            <a:avLst>
              <a:gd name="adj1" fmla="val 30980"/>
              <a:gd name="adj2" fmla="val 133352"/>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录入本次需预核销数量</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
        <p:nvSpPr>
          <p:cNvPr id="10" name="圆角矩形标注 9"/>
          <p:cNvSpPr/>
          <p:nvPr/>
        </p:nvSpPr>
        <p:spPr bwMode="auto">
          <a:xfrm>
            <a:off x="7236296" y="4232630"/>
            <a:ext cx="1728192" cy="792088"/>
          </a:xfrm>
          <a:prstGeom prst="wedgeRoundRectCallout">
            <a:avLst>
              <a:gd name="adj1" fmla="val -12312"/>
              <a:gd name="adj2" fmla="val 120902"/>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点击‘核销’</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49182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59394"/>
                                        </p:tgtEl>
                                        <p:attrNameLst>
                                          <p:attrName>style.visibility</p:attrName>
                                        </p:attrNameLst>
                                      </p:cBhvr>
                                      <p:to>
                                        <p:strVal val="visible"/>
                                      </p:to>
                                    </p:set>
                                    <p:animEffect transition="in" filter="wipe(down)">
                                      <p:cBhvr>
                                        <p:cTn id="7" dur="500"/>
                                        <p:tgtEl>
                                          <p:spTgt spid="5939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down)">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down)">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down)">
                                      <p:cBhvr>
                                        <p:cTn id="2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0"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5220096"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具体操作</a:t>
            </a:r>
            <a:r>
              <a:rPr lang="en-US" altLang="zh-CN" sz="2600" b="1" dirty="0" smtClean="0">
                <a:solidFill>
                  <a:srgbClr val="FFFF00"/>
                </a:solidFill>
                <a:effectLst>
                  <a:outerShdw blurRad="38100" dist="38100" dir="2700000" algn="tl">
                    <a:srgbClr val="000000">
                      <a:alpha val="43137"/>
                    </a:srgbClr>
                  </a:outerShdw>
                </a:effectLst>
              </a:rPr>
              <a:t>—</a:t>
            </a:r>
            <a:r>
              <a:rPr lang="zh-CN" altLang="en-US" sz="2600" b="1" dirty="0" smtClean="0">
                <a:solidFill>
                  <a:srgbClr val="FFFF00"/>
                </a:solidFill>
                <a:effectLst>
                  <a:outerShdw blurRad="38100" dist="38100" dir="2700000" algn="tl">
                    <a:srgbClr val="000000">
                      <a:alpha val="43137"/>
                    </a:srgbClr>
                  </a:outerShdw>
                </a:effectLst>
              </a:rPr>
              <a:t>电子单据管理（入境）</a:t>
            </a:r>
            <a:endParaRPr lang="zh-CN" altLang="en-US" sz="2600" b="1" dirty="0">
              <a:solidFill>
                <a:srgbClr val="FFFF00"/>
              </a:solidFill>
              <a:effectLst>
                <a:outerShdw blurRad="38100" dist="38100" dir="2700000" algn="tl">
                  <a:srgbClr val="000000">
                    <a:alpha val="43137"/>
                  </a:srgbClr>
                </a:outerShdw>
              </a:effectLst>
            </a:endParaRPr>
          </a:p>
        </p:txBody>
      </p:sp>
      <p:sp>
        <p:nvSpPr>
          <p:cNvPr id="5120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pSp>
        <p:nvGrpSpPr>
          <p:cNvPr id="3" name="组合 2"/>
          <p:cNvGrpSpPr/>
          <p:nvPr/>
        </p:nvGrpSpPr>
        <p:grpSpPr>
          <a:xfrm>
            <a:off x="611560" y="987208"/>
            <a:ext cx="7279977" cy="6657231"/>
            <a:chOff x="460375" y="1089025"/>
            <a:chExt cx="8223250" cy="7917086"/>
          </a:xfrm>
        </p:grpSpPr>
        <p:pic>
          <p:nvPicPr>
            <p:cNvPr id="604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0375" y="1089025"/>
              <a:ext cx="8223250" cy="4678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04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6412" y="5661248"/>
              <a:ext cx="8177213" cy="3344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2" name="圆角矩形标注 11"/>
          <p:cNvSpPr/>
          <p:nvPr/>
        </p:nvSpPr>
        <p:spPr bwMode="auto">
          <a:xfrm>
            <a:off x="2807804" y="1340768"/>
            <a:ext cx="2412268" cy="792088"/>
          </a:xfrm>
          <a:prstGeom prst="wedgeRoundRectCallout">
            <a:avLst>
              <a:gd name="adj1" fmla="val -95470"/>
              <a:gd name="adj2" fmla="val -33921"/>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上</a:t>
            </a: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传完毕点击‘申报’</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366892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down)">
                                      <p:cBhvr>
                                        <p:cTn id="1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2195760"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项目大事记</a:t>
            </a:r>
            <a:endParaRPr lang="zh-CN" altLang="en-US" sz="2600" b="1" dirty="0">
              <a:solidFill>
                <a:srgbClr val="FFFF00"/>
              </a:solidFill>
              <a:effectLst>
                <a:outerShdw blurRad="38100" dist="38100" dir="2700000" algn="tl">
                  <a:srgbClr val="000000">
                    <a:alpha val="43137"/>
                  </a:srgbClr>
                </a:outerShdw>
              </a:effectLst>
            </a:endParaRPr>
          </a:p>
        </p:txBody>
      </p:sp>
      <p:sp>
        <p:nvSpPr>
          <p:cNvPr id="8" name="矩形 7"/>
          <p:cNvSpPr/>
          <p:nvPr/>
        </p:nvSpPr>
        <p:spPr>
          <a:xfrm>
            <a:off x="1063030" y="1412776"/>
            <a:ext cx="7128792" cy="646331"/>
          </a:xfrm>
          <a:prstGeom prst="rect">
            <a:avLst/>
          </a:prstGeom>
        </p:spPr>
        <p:txBody>
          <a:bodyPr wrap="square">
            <a:spAutoFit/>
          </a:bodyPr>
          <a:lstStyle/>
          <a:p>
            <a:pPr algn="just">
              <a:defRPr/>
            </a:pPr>
            <a:r>
              <a:rPr lang="en-US" altLang="zh-CN" b="1" dirty="0">
                <a:latin typeface="微软雅黑" panose="020B0503020204020204" pitchFamily="34" charset="-122"/>
                <a:ea typeface="微软雅黑" panose="020B0503020204020204" pitchFamily="34" charset="-122"/>
              </a:rPr>
              <a:t>2015</a:t>
            </a:r>
            <a:r>
              <a:rPr lang="zh-CN" altLang="en-US" b="1" dirty="0">
                <a:latin typeface="微软雅黑" panose="020B0503020204020204" pitchFamily="34" charset="-122"/>
                <a:ea typeface="微软雅黑" panose="020B0503020204020204" pitchFamily="34" charset="-122"/>
              </a:rPr>
              <a:t>年</a:t>
            </a:r>
            <a:r>
              <a:rPr lang="en-US" altLang="zh-CN" b="1" dirty="0">
                <a:latin typeface="微软雅黑" panose="020B0503020204020204" pitchFamily="34" charset="-122"/>
                <a:ea typeface="微软雅黑" panose="020B0503020204020204" pitchFamily="34" charset="-122"/>
              </a:rPr>
              <a:t>10</a:t>
            </a:r>
            <a:r>
              <a:rPr lang="zh-CN" altLang="en-US" b="1" dirty="0">
                <a:latin typeface="微软雅黑" panose="020B0503020204020204" pitchFamily="34" charset="-122"/>
                <a:ea typeface="微软雅黑" panose="020B0503020204020204" pitchFamily="34" charset="-122"/>
              </a:rPr>
              <a:t>月</a:t>
            </a:r>
            <a:r>
              <a:rPr lang="en-US" altLang="zh-CN" b="1" dirty="0">
                <a:latin typeface="微软雅黑" panose="020B0503020204020204" pitchFamily="34" charset="-122"/>
                <a:ea typeface="微软雅黑" panose="020B0503020204020204" pitchFamily="34" charset="-122"/>
              </a:rPr>
              <a:t>8</a:t>
            </a:r>
            <a:r>
              <a:rPr lang="zh-CN" altLang="en-US" b="1" dirty="0">
                <a:latin typeface="微软雅黑" panose="020B0503020204020204" pitchFamily="34" charset="-122"/>
                <a:ea typeface="微软雅黑" panose="020B0503020204020204" pitchFamily="34" charset="-122"/>
              </a:rPr>
              <a:t>日，</a:t>
            </a:r>
            <a:r>
              <a:rPr lang="zh-CN" altLang="en-US" dirty="0">
                <a:latin typeface="微软雅黑" panose="020B0503020204020204" pitchFamily="34" charset="-122"/>
                <a:ea typeface="微软雅黑" panose="020B0503020204020204" pitchFamily="34" charset="-122"/>
              </a:rPr>
              <a:t>总局通关司成立了检验检验业务无纸化工作组，由通关司领导任组长，全国检验检疫无纸化改革正式拉开序幕。</a:t>
            </a:r>
            <a:endParaRPr lang="en-US" altLang="zh-CN" dirty="0">
              <a:latin typeface="微软雅黑" panose="020B0503020204020204" pitchFamily="34" charset="-122"/>
              <a:ea typeface="微软雅黑" panose="020B0503020204020204" pitchFamily="34" charset="-122"/>
            </a:endParaRPr>
          </a:p>
        </p:txBody>
      </p:sp>
      <p:sp>
        <p:nvSpPr>
          <p:cNvPr id="9" name="TextBox 8"/>
          <p:cNvSpPr txBox="1"/>
          <p:nvPr/>
        </p:nvSpPr>
        <p:spPr>
          <a:xfrm>
            <a:off x="755576" y="2516882"/>
            <a:ext cx="7594600" cy="1200150"/>
          </a:xfrm>
          <a:prstGeom prst="rect">
            <a:avLst/>
          </a:prstGeom>
          <a:noFill/>
        </p:spPr>
        <p:txBody>
          <a:bodyPr>
            <a:spAutoFit/>
          </a:bodyPr>
          <a:lstStyle/>
          <a:p>
            <a:pPr algn="just">
              <a:defRPr/>
            </a:pPr>
            <a:r>
              <a:rPr lang="en-US" dirty="0">
                <a:latin typeface="+mn-ea"/>
                <a:ea typeface="+mn-ea"/>
              </a:rPr>
              <a:t>      </a:t>
            </a:r>
            <a:r>
              <a:rPr lang="en-US" altLang="zh-CN" b="1" dirty="0">
                <a:latin typeface="微软雅黑" panose="020B0503020204020204" pitchFamily="34" charset="-122"/>
                <a:ea typeface="微软雅黑" panose="020B0503020204020204" pitchFamily="34" charset="-122"/>
              </a:rPr>
              <a:t>2016</a:t>
            </a:r>
            <a:r>
              <a:rPr lang="zh-CN" altLang="en-US" b="1" dirty="0">
                <a:latin typeface="微软雅黑" panose="020B0503020204020204" pitchFamily="34" charset="-122"/>
                <a:ea typeface="微软雅黑" panose="020B0503020204020204" pitchFamily="34" charset="-122"/>
              </a:rPr>
              <a:t>年</a:t>
            </a:r>
            <a:r>
              <a:rPr lang="en-US" altLang="zh-CN" b="1" dirty="0">
                <a:latin typeface="微软雅黑" panose="020B0503020204020204" pitchFamily="34" charset="-122"/>
                <a:ea typeface="微软雅黑" panose="020B0503020204020204" pitchFamily="34" charset="-122"/>
              </a:rPr>
              <a:t>1</a:t>
            </a:r>
            <a:r>
              <a:rPr lang="zh-CN" altLang="en-US" b="1" dirty="0">
                <a:latin typeface="微软雅黑" panose="020B0503020204020204" pitchFamily="34" charset="-122"/>
                <a:ea typeface="微软雅黑" panose="020B0503020204020204" pitchFamily="34" charset="-122"/>
              </a:rPr>
              <a:t>月初，</a:t>
            </a:r>
            <a:r>
              <a:rPr lang="zh-CN" altLang="en-US" dirty="0">
                <a:latin typeface="微软雅黑" panose="020B0503020204020204" pitchFamily="34" charset="-122"/>
                <a:ea typeface="微软雅黑" panose="020B0503020204020204" pitchFamily="34" charset="-122"/>
              </a:rPr>
              <a:t>在总局通关司的指导下，江苏、山东、宁波、广东、深圳、广西、四川、湖南等直属局共同研究制定了</a:t>
            </a:r>
            <a:r>
              <a:rPr lang="en-US" altLang="zh-CN" dirty="0">
                <a:latin typeface="微软雅黑" panose="020B0503020204020204" pitchFamily="34" charset="-122"/>
                <a:ea typeface="微软雅黑" panose="020B0503020204020204" pitchFamily="34" charset="-122"/>
              </a:rPr>
              <a:t>2016</a:t>
            </a:r>
            <a:r>
              <a:rPr lang="zh-CN" altLang="en-US" dirty="0">
                <a:latin typeface="微软雅黑" panose="020B0503020204020204" pitchFamily="34" charset="-122"/>
                <a:ea typeface="微软雅黑" panose="020B0503020204020204" pitchFamily="34" charset="-122"/>
              </a:rPr>
              <a:t>年全国无纸化推进工作计划，讨论制定了全国检验检疫无纸化系统初步需求。</a:t>
            </a:r>
            <a:endParaRPr lang="en-US" altLang="zh-CN" dirty="0">
              <a:latin typeface="微软雅黑" panose="020B0503020204020204" pitchFamily="34" charset="-122"/>
              <a:ea typeface="微软雅黑" panose="020B0503020204020204" pitchFamily="34" charset="-122"/>
            </a:endParaRPr>
          </a:p>
          <a:p>
            <a:pPr>
              <a:defRPr/>
            </a:pPr>
            <a:endParaRPr lang="zh-CN" altLang="en-US" dirty="0">
              <a:latin typeface="微软雅黑" panose="020B0503020204020204" pitchFamily="34" charset="-122"/>
              <a:ea typeface="微软雅黑" panose="020B0503020204020204" pitchFamily="34" charset="-122"/>
            </a:endParaRPr>
          </a:p>
        </p:txBody>
      </p:sp>
      <p:sp>
        <p:nvSpPr>
          <p:cNvPr id="6" name="矩形 5"/>
          <p:cNvSpPr/>
          <p:nvPr/>
        </p:nvSpPr>
        <p:spPr>
          <a:xfrm>
            <a:off x="884895" y="3835053"/>
            <a:ext cx="7485062" cy="1754326"/>
          </a:xfrm>
          <a:prstGeom prst="rect">
            <a:avLst/>
          </a:prstGeom>
        </p:spPr>
        <p:txBody>
          <a:bodyPr>
            <a:spAutoFit/>
          </a:bodyPr>
          <a:lstStyle/>
          <a:p>
            <a:pPr algn="just">
              <a:defRPr/>
            </a:pPr>
            <a:r>
              <a:rPr lang="en-US" altLang="zh-CN" dirty="0">
                <a:latin typeface="微软雅黑" panose="020B0503020204020204" pitchFamily="34" charset="-122"/>
                <a:ea typeface="微软雅黑" panose="020B0503020204020204" pitchFamily="34" charset="-122"/>
              </a:rPr>
              <a:t>     </a:t>
            </a:r>
            <a:r>
              <a:rPr lang="en-US" altLang="zh-CN" b="1" dirty="0" smtClean="0">
                <a:latin typeface="微软雅黑" panose="020B0503020204020204" pitchFamily="34" charset="-122"/>
                <a:ea typeface="微软雅黑" panose="020B0503020204020204" pitchFamily="34" charset="-122"/>
              </a:rPr>
              <a:t>2016</a:t>
            </a:r>
            <a:r>
              <a:rPr lang="zh-CN" altLang="en-US" b="1" dirty="0">
                <a:latin typeface="微软雅黑" panose="020B0503020204020204" pitchFamily="34" charset="-122"/>
                <a:ea typeface="微软雅黑" panose="020B0503020204020204" pitchFamily="34" charset="-122"/>
              </a:rPr>
              <a:t>年</a:t>
            </a:r>
            <a:r>
              <a:rPr lang="en-US" altLang="zh-CN" b="1" dirty="0">
                <a:latin typeface="微软雅黑" panose="020B0503020204020204" pitchFamily="34" charset="-122"/>
                <a:ea typeface="微软雅黑" panose="020B0503020204020204" pitchFamily="34" charset="-122"/>
              </a:rPr>
              <a:t>1</a:t>
            </a:r>
            <a:r>
              <a:rPr lang="zh-CN" altLang="en-US" b="1" dirty="0">
                <a:latin typeface="微软雅黑" panose="020B0503020204020204" pitchFamily="34" charset="-122"/>
                <a:ea typeface="微软雅黑" panose="020B0503020204020204" pitchFamily="34" charset="-122"/>
              </a:rPr>
              <a:t>月</a:t>
            </a:r>
            <a:r>
              <a:rPr lang="en-US" altLang="zh-CN" b="1" dirty="0">
                <a:latin typeface="微软雅黑" panose="020B0503020204020204" pitchFamily="34" charset="-122"/>
                <a:ea typeface="微软雅黑" panose="020B0503020204020204" pitchFamily="34" charset="-122"/>
              </a:rPr>
              <a:t>23</a:t>
            </a:r>
            <a:r>
              <a:rPr lang="zh-CN" altLang="en-US" b="1" dirty="0">
                <a:latin typeface="微软雅黑" panose="020B0503020204020204" pitchFamily="34" charset="-122"/>
                <a:ea typeface="微软雅黑" panose="020B0503020204020204" pitchFamily="34" charset="-122"/>
              </a:rPr>
              <a:t>日</a:t>
            </a:r>
            <a:r>
              <a:rPr lang="zh-CN" altLang="en-US" dirty="0">
                <a:latin typeface="微软雅黑" panose="020B0503020204020204" pitchFamily="34" charset="-122"/>
                <a:ea typeface="微软雅黑" panose="020B0503020204020204" pitchFamily="34" charset="-122"/>
              </a:rPr>
              <a:t>，通关司组织对全国无纸化业务需求进行初评，按照专家有关意见和建议（与</a:t>
            </a:r>
            <a:r>
              <a:rPr lang="en-US" altLang="zh-CN" dirty="0">
                <a:latin typeface="微软雅黑" panose="020B0503020204020204" pitchFamily="34" charset="-122"/>
                <a:ea typeface="微软雅黑" panose="020B0503020204020204" pitchFamily="34" charset="-122"/>
              </a:rPr>
              <a:t>ECIQ</a:t>
            </a:r>
            <a:r>
              <a:rPr lang="zh-CN" altLang="en-US" dirty="0">
                <a:latin typeface="微软雅黑" panose="020B0503020204020204" pitchFamily="34" charset="-122"/>
                <a:ea typeface="微软雅黑" panose="020B0503020204020204" pitchFamily="34" charset="-122"/>
              </a:rPr>
              <a:t>关系、部署模式、无纸化格式标准、网络存储要求等）进行修改，形成了</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全国检验检疫无纸化系统需求方案</a:t>
            </a:r>
            <a:r>
              <a:rPr lang="en-US" altLang="zh-CN" dirty="0" smtClean="0">
                <a:latin typeface="微软雅黑" panose="020B0503020204020204" pitchFamily="34" charset="-122"/>
                <a:ea typeface="微软雅黑" panose="020B0503020204020204" pitchFamily="34" charset="-122"/>
              </a:rPr>
              <a:t>》</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algn="just">
              <a:defRPr/>
            </a:pPr>
            <a:endParaRPr lang="zh-CN" altLang="en-US" dirty="0">
              <a:latin typeface="微软雅黑" panose="020B0503020204020204" pitchFamily="34" charset="-122"/>
              <a:ea typeface="微软雅黑" panose="020B0503020204020204" pitchFamily="34" charset="-122"/>
            </a:endParaRPr>
          </a:p>
          <a:p>
            <a:pPr algn="just">
              <a:defRPr/>
            </a:pPr>
            <a:r>
              <a:rPr lang="en-US" altLang="zh-CN" dirty="0">
                <a:latin typeface="微软雅黑" panose="020B0503020204020204" pitchFamily="34" charset="-122"/>
                <a:ea typeface="微软雅黑" panose="020B0503020204020204" pitchFamily="34" charset="-122"/>
              </a:rPr>
              <a:t>     </a:t>
            </a:r>
            <a:r>
              <a:rPr lang="en-US" altLang="zh-CN" b="1" dirty="0" smtClean="0">
                <a:latin typeface="微软雅黑" panose="020B0503020204020204" pitchFamily="34" charset="-122"/>
                <a:ea typeface="微软雅黑" panose="020B0503020204020204" pitchFamily="34" charset="-122"/>
              </a:rPr>
              <a:t>2016</a:t>
            </a:r>
            <a:r>
              <a:rPr lang="zh-CN" altLang="en-US" b="1" dirty="0">
                <a:latin typeface="微软雅黑" panose="020B0503020204020204" pitchFamily="34" charset="-122"/>
                <a:ea typeface="微软雅黑" panose="020B0503020204020204" pitchFamily="34" charset="-122"/>
              </a:rPr>
              <a:t>年</a:t>
            </a:r>
            <a:r>
              <a:rPr lang="en-US" altLang="zh-CN" b="1" dirty="0">
                <a:latin typeface="微软雅黑" panose="020B0503020204020204" pitchFamily="34" charset="-122"/>
                <a:ea typeface="微软雅黑" panose="020B0503020204020204" pitchFamily="34" charset="-122"/>
              </a:rPr>
              <a:t>2</a:t>
            </a:r>
            <a:r>
              <a:rPr lang="zh-CN" altLang="en-US" b="1" dirty="0">
                <a:latin typeface="微软雅黑" panose="020B0503020204020204" pitchFamily="34" charset="-122"/>
                <a:ea typeface="微软雅黑" panose="020B0503020204020204" pitchFamily="34" charset="-122"/>
              </a:rPr>
              <a:t>月</a:t>
            </a:r>
            <a:r>
              <a:rPr lang="en-US" altLang="zh-CN" b="1" dirty="0">
                <a:latin typeface="微软雅黑" panose="020B0503020204020204" pitchFamily="34" charset="-122"/>
                <a:ea typeface="微软雅黑" panose="020B0503020204020204" pitchFamily="34" charset="-122"/>
              </a:rPr>
              <a:t>16</a:t>
            </a:r>
            <a:r>
              <a:rPr lang="zh-CN" altLang="en-US" b="1" dirty="0">
                <a:latin typeface="微软雅黑" panose="020B0503020204020204" pitchFamily="34" charset="-122"/>
                <a:ea typeface="微软雅黑" panose="020B0503020204020204" pitchFamily="34" charset="-122"/>
              </a:rPr>
              <a:t>日</a:t>
            </a:r>
            <a:r>
              <a:rPr lang="en-US" altLang="zh-CN" b="1" dirty="0">
                <a:latin typeface="微软雅黑" panose="020B0503020204020204" pitchFamily="34" charset="-122"/>
                <a:ea typeface="微软雅黑" panose="020B0503020204020204" pitchFamily="34" charset="-122"/>
              </a:rPr>
              <a:t>-18</a:t>
            </a:r>
            <a:r>
              <a:rPr lang="zh-CN" altLang="en-US" b="1" dirty="0">
                <a:latin typeface="微软雅黑" panose="020B0503020204020204" pitchFamily="34" charset="-122"/>
                <a:ea typeface="微软雅黑" panose="020B0503020204020204" pitchFamily="34" charset="-122"/>
              </a:rPr>
              <a:t>日</a:t>
            </a:r>
            <a:r>
              <a:rPr lang="zh-CN" altLang="en-US" dirty="0">
                <a:latin typeface="微软雅黑" panose="020B0503020204020204" pitchFamily="34" charset="-122"/>
                <a:ea typeface="微软雅黑" panose="020B0503020204020204" pitchFamily="34" charset="-122"/>
              </a:rPr>
              <a:t>，在苏州组织山东、宁波、深圳等牵头单位负责人讨论完善</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全国检验检疫无纸化系统需求方案</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5220096"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具体操作</a:t>
            </a:r>
            <a:r>
              <a:rPr lang="en-US" altLang="zh-CN" sz="2600" b="1" dirty="0" smtClean="0">
                <a:solidFill>
                  <a:srgbClr val="FFFF00"/>
                </a:solidFill>
                <a:effectLst>
                  <a:outerShdw blurRad="38100" dist="38100" dir="2700000" algn="tl">
                    <a:srgbClr val="000000">
                      <a:alpha val="43137"/>
                    </a:srgbClr>
                  </a:outerShdw>
                </a:effectLst>
              </a:rPr>
              <a:t>—</a:t>
            </a:r>
            <a:r>
              <a:rPr lang="zh-CN" altLang="en-US" sz="2600" b="1" dirty="0" smtClean="0">
                <a:solidFill>
                  <a:srgbClr val="FFFF00"/>
                </a:solidFill>
                <a:effectLst>
                  <a:outerShdw blurRad="38100" dist="38100" dir="2700000" algn="tl">
                    <a:srgbClr val="000000">
                      <a:alpha val="43137"/>
                    </a:srgbClr>
                  </a:outerShdw>
                </a:effectLst>
              </a:rPr>
              <a:t>电子单据管理（入境）</a:t>
            </a:r>
            <a:endParaRPr lang="zh-CN" altLang="en-US" sz="2600" b="1" dirty="0">
              <a:solidFill>
                <a:srgbClr val="FFFF00"/>
              </a:solidFill>
              <a:effectLst>
                <a:outerShdw blurRad="38100" dist="38100" dir="2700000" algn="tl">
                  <a:srgbClr val="000000">
                    <a:alpha val="43137"/>
                  </a:srgbClr>
                </a:outerShdw>
              </a:effectLst>
            </a:endParaRPr>
          </a:p>
        </p:txBody>
      </p:sp>
      <p:sp>
        <p:nvSpPr>
          <p:cNvPr id="5120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522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97" y="2166796"/>
            <a:ext cx="9073008" cy="2842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圆角矩形标注 8"/>
          <p:cNvSpPr/>
          <p:nvPr/>
        </p:nvSpPr>
        <p:spPr bwMode="auto">
          <a:xfrm>
            <a:off x="4229962" y="2150198"/>
            <a:ext cx="2412268" cy="792088"/>
          </a:xfrm>
          <a:prstGeom prst="wedgeRoundRectCallout">
            <a:avLst>
              <a:gd name="adj1" fmla="val -49828"/>
              <a:gd name="adj2" fmla="val 112148"/>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状态变为‘已申报’</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
        <p:nvSpPr>
          <p:cNvPr id="10" name="圆角矩形标注 9"/>
          <p:cNvSpPr/>
          <p:nvPr/>
        </p:nvSpPr>
        <p:spPr bwMode="auto">
          <a:xfrm>
            <a:off x="1547664" y="1960847"/>
            <a:ext cx="1944216" cy="576064"/>
          </a:xfrm>
          <a:prstGeom prst="wedgeRoundRectCallout">
            <a:avLst>
              <a:gd name="adj1" fmla="val -30631"/>
              <a:gd name="adj2" fmla="val 138063"/>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点‘编辑’可修改</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968835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52226"/>
                                        </p:tgtEl>
                                        <p:attrNameLst>
                                          <p:attrName>style.visibility</p:attrName>
                                        </p:attrNameLst>
                                      </p:cBhvr>
                                      <p:to>
                                        <p:strVal val="visible"/>
                                      </p:to>
                                    </p:set>
                                    <p:animEffect transition="in" filter="wipe(down)">
                                      <p:cBhvr>
                                        <p:cTn id="7" dur="500"/>
                                        <p:tgtEl>
                                          <p:spTgt spid="5222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down)">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down)">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5220096"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具体操作</a:t>
            </a:r>
            <a:r>
              <a:rPr lang="en-US" altLang="zh-CN" sz="2600" b="1" dirty="0" smtClean="0">
                <a:solidFill>
                  <a:srgbClr val="FFFF00"/>
                </a:solidFill>
                <a:effectLst>
                  <a:outerShdw blurRad="38100" dist="38100" dir="2700000" algn="tl">
                    <a:srgbClr val="000000">
                      <a:alpha val="43137"/>
                    </a:srgbClr>
                  </a:outerShdw>
                </a:effectLst>
              </a:rPr>
              <a:t>—</a:t>
            </a:r>
            <a:r>
              <a:rPr lang="zh-CN" altLang="en-US" sz="2600" b="1" dirty="0" smtClean="0">
                <a:solidFill>
                  <a:srgbClr val="FFFF00"/>
                </a:solidFill>
                <a:effectLst>
                  <a:outerShdw blurRad="38100" dist="38100" dir="2700000" algn="tl">
                    <a:srgbClr val="000000">
                      <a:alpha val="43137"/>
                    </a:srgbClr>
                  </a:outerShdw>
                </a:effectLst>
              </a:rPr>
              <a:t>电子单据管理（入境）</a:t>
            </a:r>
            <a:endParaRPr lang="zh-CN" altLang="en-US" sz="2600" b="1" dirty="0">
              <a:solidFill>
                <a:srgbClr val="FFFF00"/>
              </a:solidFill>
              <a:effectLst>
                <a:outerShdw blurRad="38100" dist="38100" dir="2700000" algn="tl">
                  <a:srgbClr val="000000">
                    <a:alpha val="43137"/>
                  </a:srgbClr>
                </a:outerShdw>
              </a:effectLst>
            </a:endParaRPr>
          </a:p>
        </p:txBody>
      </p:sp>
      <p:sp>
        <p:nvSpPr>
          <p:cNvPr id="5120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 y="1268760"/>
            <a:ext cx="9031695" cy="4896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圆角矩形标注 10"/>
          <p:cNvSpPr/>
          <p:nvPr/>
        </p:nvSpPr>
        <p:spPr bwMode="auto">
          <a:xfrm>
            <a:off x="755576" y="2996952"/>
            <a:ext cx="3456384" cy="1008112"/>
          </a:xfrm>
          <a:prstGeom prst="wedgeRoundRectCallout">
            <a:avLst>
              <a:gd name="adj1" fmla="val 67219"/>
              <a:gd name="adj2" fmla="val 14838"/>
              <a:gd name="adj3" fmla="val 16667"/>
            </a:avLst>
          </a:prstGeom>
          <a:solidFill>
            <a:srgbClr val="E4EDF8"/>
          </a:solidFill>
          <a:ln w="9525" cmpd="sng">
            <a:solidFill>
              <a:srgbClr val="FF0000"/>
            </a:solidFill>
            <a:prstDash val="sysDash"/>
            <a:miter lim="800000"/>
            <a:headEnd/>
            <a:tailEnd/>
          </a:ln>
        </p:spPr>
        <p:txBody>
          <a:bodyPr rtlCol="0" anchor="ctr"/>
          <a:lstStyle/>
          <a:p>
            <a:pPr eaLnBrk="1" hangingPunct="1">
              <a:lnSpc>
                <a:spcPct val="200000"/>
              </a:lnSpc>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用户代码</a:t>
            </a: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a:t>
            </a:r>
            <a:r>
              <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ECIQ</a:t>
            </a: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登入账户</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a:p>
            <a:pPr eaLnBrk="1" hangingPunct="1">
              <a:lnSpc>
                <a:spcPct val="200000"/>
              </a:lnSpc>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登</a:t>
            </a:r>
            <a:r>
              <a:rPr lang="zh-CN" altLang="en-US" sz="1600" b="1" dirty="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录</a:t>
            </a: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密码</a:t>
            </a: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：初始密码</a:t>
            </a: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为账户后</a:t>
            </a:r>
            <a:r>
              <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6</a:t>
            </a: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位</a:t>
            </a:r>
          </a:p>
        </p:txBody>
      </p:sp>
    </p:spTree>
    <p:extLst>
      <p:ext uri="{BB962C8B-B14F-4D97-AF65-F5344CB8AC3E}">
        <p14:creationId xmlns:p14="http://schemas.microsoft.com/office/powerpoint/2010/main" val="2387143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5220096"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具体操作</a:t>
            </a:r>
            <a:r>
              <a:rPr lang="en-US" altLang="zh-CN" sz="2600" b="1" dirty="0" smtClean="0">
                <a:solidFill>
                  <a:srgbClr val="FFFF00"/>
                </a:solidFill>
                <a:effectLst>
                  <a:outerShdw blurRad="38100" dist="38100" dir="2700000" algn="tl">
                    <a:srgbClr val="000000">
                      <a:alpha val="43137"/>
                    </a:srgbClr>
                  </a:outerShdw>
                </a:effectLst>
              </a:rPr>
              <a:t>—</a:t>
            </a:r>
            <a:r>
              <a:rPr lang="zh-CN" altLang="en-US" sz="2600" b="1" dirty="0" smtClean="0">
                <a:solidFill>
                  <a:srgbClr val="FFFF00"/>
                </a:solidFill>
                <a:effectLst>
                  <a:outerShdw blurRad="38100" dist="38100" dir="2700000" algn="tl">
                    <a:srgbClr val="000000">
                      <a:alpha val="43137"/>
                    </a:srgbClr>
                  </a:outerShdw>
                </a:effectLst>
              </a:rPr>
              <a:t>电子单据管理（入境）</a:t>
            </a:r>
            <a:endParaRPr lang="zh-CN" altLang="en-US" sz="2600" b="1" dirty="0">
              <a:solidFill>
                <a:srgbClr val="FFFF00"/>
              </a:solidFill>
              <a:effectLst>
                <a:outerShdw blurRad="38100" dist="38100" dir="2700000" algn="tl">
                  <a:srgbClr val="000000">
                    <a:alpha val="43137"/>
                  </a:srgbClr>
                </a:outerShdw>
              </a:effectLst>
            </a:endParaRPr>
          </a:p>
        </p:txBody>
      </p:sp>
      <p:sp>
        <p:nvSpPr>
          <p:cNvPr id="5120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522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916832"/>
            <a:ext cx="9144000" cy="3586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圆角矩形标注 7"/>
          <p:cNvSpPr/>
          <p:nvPr/>
        </p:nvSpPr>
        <p:spPr bwMode="auto">
          <a:xfrm>
            <a:off x="1475656" y="1285549"/>
            <a:ext cx="1728192" cy="792088"/>
          </a:xfrm>
          <a:prstGeom prst="wedgeRoundRectCallout">
            <a:avLst>
              <a:gd name="adj1" fmla="val -27969"/>
              <a:gd name="adj2" fmla="val 120902"/>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选择报检批，</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点击‘审批’</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
        <p:nvSpPr>
          <p:cNvPr id="9" name="圆角矩形标注 8"/>
          <p:cNvSpPr/>
          <p:nvPr/>
        </p:nvSpPr>
        <p:spPr bwMode="auto">
          <a:xfrm>
            <a:off x="4427984" y="4167646"/>
            <a:ext cx="1728192" cy="792088"/>
          </a:xfrm>
          <a:prstGeom prst="wedgeRoundRectCallout">
            <a:avLst>
              <a:gd name="adj1" fmla="val 62386"/>
              <a:gd name="adj2" fmla="val -106586"/>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符合机构其中之一，则可以看到报检批信息</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
        <p:nvSpPr>
          <p:cNvPr id="12" name="圆角矩形标注 11"/>
          <p:cNvSpPr/>
          <p:nvPr/>
        </p:nvSpPr>
        <p:spPr bwMode="auto">
          <a:xfrm>
            <a:off x="7415808" y="1622520"/>
            <a:ext cx="1728192" cy="792088"/>
          </a:xfrm>
          <a:prstGeom prst="wedgeRoundRectCallout">
            <a:avLst>
              <a:gd name="adj1" fmla="val 24402"/>
              <a:gd name="adj2" fmla="val 122080"/>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是否更改撤销  标识</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
        <p:nvSpPr>
          <p:cNvPr id="10" name="圆角矩形标注 9"/>
          <p:cNvSpPr/>
          <p:nvPr/>
        </p:nvSpPr>
        <p:spPr bwMode="auto">
          <a:xfrm>
            <a:off x="1011762" y="3573016"/>
            <a:ext cx="2160240" cy="792088"/>
          </a:xfrm>
          <a:prstGeom prst="wedgeRoundRectCallout">
            <a:avLst>
              <a:gd name="adj1" fmla="val -29589"/>
              <a:gd name="adj2" fmla="val -138253"/>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点击‘新增’可新增无纸化报检批</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57957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52226"/>
                                        </p:tgtEl>
                                        <p:attrNameLst>
                                          <p:attrName>style.visibility</p:attrName>
                                        </p:attrNameLst>
                                      </p:cBhvr>
                                      <p:to>
                                        <p:strVal val="visible"/>
                                      </p:to>
                                    </p:set>
                                    <p:animEffect transition="in" filter="wipe(down)">
                                      <p:cBhvr>
                                        <p:cTn id="7" dur="500"/>
                                        <p:tgtEl>
                                          <p:spTgt spid="5222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down)">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down)">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down)">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down)">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2" grpId="0" animBg="1"/>
      <p:bldP spid="10"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5220096"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具体操作</a:t>
            </a:r>
            <a:r>
              <a:rPr lang="en-US" altLang="zh-CN" sz="2600" b="1" dirty="0" smtClean="0">
                <a:solidFill>
                  <a:srgbClr val="FFFF00"/>
                </a:solidFill>
                <a:effectLst>
                  <a:outerShdw blurRad="38100" dist="38100" dir="2700000" algn="tl">
                    <a:srgbClr val="000000">
                      <a:alpha val="43137"/>
                    </a:srgbClr>
                  </a:outerShdw>
                </a:effectLst>
              </a:rPr>
              <a:t>—</a:t>
            </a:r>
            <a:r>
              <a:rPr lang="zh-CN" altLang="en-US" sz="2600" b="1" dirty="0" smtClean="0">
                <a:solidFill>
                  <a:srgbClr val="FFFF00"/>
                </a:solidFill>
                <a:effectLst>
                  <a:outerShdw blurRad="38100" dist="38100" dir="2700000" algn="tl">
                    <a:srgbClr val="000000">
                      <a:alpha val="43137"/>
                    </a:srgbClr>
                  </a:outerShdw>
                </a:effectLst>
              </a:rPr>
              <a:t>电子单据管理（入境）</a:t>
            </a:r>
            <a:endParaRPr lang="zh-CN" altLang="en-US" sz="2600" b="1" dirty="0">
              <a:solidFill>
                <a:srgbClr val="FFFF00"/>
              </a:solidFill>
              <a:effectLst>
                <a:outerShdw blurRad="38100" dist="38100" dir="2700000" algn="tl">
                  <a:srgbClr val="000000">
                    <a:alpha val="43137"/>
                  </a:srgbClr>
                </a:outerShdw>
              </a:effectLst>
            </a:endParaRPr>
          </a:p>
        </p:txBody>
      </p:sp>
      <p:sp>
        <p:nvSpPr>
          <p:cNvPr id="5120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532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083029"/>
            <a:ext cx="9144000" cy="57749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圆角矩形标注 9"/>
          <p:cNvSpPr/>
          <p:nvPr/>
        </p:nvSpPr>
        <p:spPr bwMode="auto">
          <a:xfrm>
            <a:off x="3117236" y="2492896"/>
            <a:ext cx="2088232" cy="792088"/>
          </a:xfrm>
          <a:prstGeom prst="wedgeRoundRectCallout">
            <a:avLst>
              <a:gd name="adj1" fmla="val -64444"/>
              <a:gd name="adj2" fmla="val 117507"/>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显示企业上传的电子单据信息列表</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
        <p:nvSpPr>
          <p:cNvPr id="11" name="圆角矩形标注 10"/>
          <p:cNvSpPr/>
          <p:nvPr/>
        </p:nvSpPr>
        <p:spPr bwMode="auto">
          <a:xfrm>
            <a:off x="5940152" y="4594313"/>
            <a:ext cx="2088232" cy="792088"/>
          </a:xfrm>
          <a:prstGeom prst="wedgeRoundRectCallout">
            <a:avLst>
              <a:gd name="adj1" fmla="val -57361"/>
              <a:gd name="adj2" fmla="val 71670"/>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可拖动滚轴显示电子单据更多信息</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5873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53250"/>
                                        </p:tgtEl>
                                        <p:attrNameLst>
                                          <p:attrName>style.visibility</p:attrName>
                                        </p:attrNameLst>
                                      </p:cBhvr>
                                      <p:to>
                                        <p:strVal val="visible"/>
                                      </p:to>
                                    </p:set>
                                    <p:animEffect transition="in" filter="wipe(down)">
                                      <p:cBhvr>
                                        <p:cTn id="7" dur="500"/>
                                        <p:tgtEl>
                                          <p:spTgt spid="5325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down)">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5220096"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具体操作</a:t>
            </a:r>
            <a:r>
              <a:rPr lang="en-US" altLang="zh-CN" sz="2600" b="1" dirty="0" smtClean="0">
                <a:solidFill>
                  <a:srgbClr val="FFFF00"/>
                </a:solidFill>
                <a:effectLst>
                  <a:outerShdw blurRad="38100" dist="38100" dir="2700000" algn="tl">
                    <a:srgbClr val="000000">
                      <a:alpha val="43137"/>
                    </a:srgbClr>
                  </a:outerShdw>
                </a:effectLst>
              </a:rPr>
              <a:t>—</a:t>
            </a:r>
            <a:r>
              <a:rPr lang="zh-CN" altLang="en-US" sz="2600" b="1" dirty="0" smtClean="0">
                <a:solidFill>
                  <a:srgbClr val="FFFF00"/>
                </a:solidFill>
                <a:effectLst>
                  <a:outerShdw blurRad="38100" dist="38100" dir="2700000" algn="tl">
                    <a:srgbClr val="000000">
                      <a:alpha val="43137"/>
                    </a:srgbClr>
                  </a:outerShdw>
                </a:effectLst>
              </a:rPr>
              <a:t>电子单据管理（入境）</a:t>
            </a:r>
            <a:endParaRPr lang="zh-CN" altLang="en-US" sz="2600" b="1" dirty="0">
              <a:solidFill>
                <a:srgbClr val="FFFF00"/>
              </a:solidFill>
              <a:effectLst>
                <a:outerShdw blurRad="38100" dist="38100" dir="2700000" algn="tl">
                  <a:srgbClr val="000000">
                    <a:alpha val="43137"/>
                  </a:srgbClr>
                </a:outerShdw>
              </a:effectLst>
            </a:endParaRPr>
          </a:p>
        </p:txBody>
      </p:sp>
      <p:sp>
        <p:nvSpPr>
          <p:cNvPr id="5120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542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72127"/>
            <a:ext cx="9144000" cy="56858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圆角矩形标注 11"/>
          <p:cNvSpPr/>
          <p:nvPr/>
        </p:nvSpPr>
        <p:spPr bwMode="auto">
          <a:xfrm>
            <a:off x="3851920" y="5013176"/>
            <a:ext cx="2088232" cy="792088"/>
          </a:xfrm>
          <a:prstGeom prst="wedgeRoundRectCallout">
            <a:avLst>
              <a:gd name="adj1" fmla="val 70141"/>
              <a:gd name="adj2" fmla="val -128656"/>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预警下发列表，可显示企业是否查看</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
        <p:nvSpPr>
          <p:cNvPr id="9" name="圆角矩形标注 8"/>
          <p:cNvSpPr/>
          <p:nvPr/>
        </p:nvSpPr>
        <p:spPr bwMode="auto">
          <a:xfrm>
            <a:off x="6948264" y="1511342"/>
            <a:ext cx="2088232" cy="792088"/>
          </a:xfrm>
          <a:prstGeom prst="wedgeRoundRectCallout">
            <a:avLst>
              <a:gd name="adj1" fmla="val -10353"/>
              <a:gd name="adj2" fmla="val 124297"/>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点击‘保存’下发预警信息</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
        <p:nvSpPr>
          <p:cNvPr id="8" name="圆角矩形标注 7"/>
          <p:cNvSpPr/>
          <p:nvPr/>
        </p:nvSpPr>
        <p:spPr bwMode="auto">
          <a:xfrm>
            <a:off x="2483768" y="1172127"/>
            <a:ext cx="2088232" cy="792088"/>
          </a:xfrm>
          <a:prstGeom prst="wedgeRoundRectCallout">
            <a:avLst>
              <a:gd name="adj1" fmla="val -52209"/>
              <a:gd name="adj2" fmla="val 95437"/>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可录入预警回执下发给企业</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21264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down)">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down)">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9" grpId="0" animBg="1"/>
      <p:bldP spid="8"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5220096"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具体操作</a:t>
            </a:r>
            <a:r>
              <a:rPr lang="en-US" altLang="zh-CN" sz="2600" b="1" dirty="0" smtClean="0">
                <a:solidFill>
                  <a:srgbClr val="FFFF00"/>
                </a:solidFill>
                <a:effectLst>
                  <a:outerShdw blurRad="38100" dist="38100" dir="2700000" algn="tl">
                    <a:srgbClr val="000000">
                      <a:alpha val="43137"/>
                    </a:srgbClr>
                  </a:outerShdw>
                </a:effectLst>
              </a:rPr>
              <a:t>—</a:t>
            </a:r>
            <a:r>
              <a:rPr lang="zh-CN" altLang="en-US" sz="2600" b="1" dirty="0" smtClean="0">
                <a:solidFill>
                  <a:srgbClr val="FFFF00"/>
                </a:solidFill>
                <a:effectLst>
                  <a:outerShdw blurRad="38100" dist="38100" dir="2700000" algn="tl">
                    <a:srgbClr val="000000">
                      <a:alpha val="43137"/>
                    </a:srgbClr>
                  </a:outerShdw>
                </a:effectLst>
              </a:rPr>
              <a:t>电子单据管理（入境）</a:t>
            </a:r>
            <a:endParaRPr lang="zh-CN" altLang="en-US" sz="2600" b="1" dirty="0">
              <a:solidFill>
                <a:srgbClr val="FFFF00"/>
              </a:solidFill>
              <a:effectLst>
                <a:outerShdw blurRad="38100" dist="38100" dir="2700000" algn="tl">
                  <a:srgbClr val="000000">
                    <a:alpha val="43137"/>
                  </a:srgbClr>
                </a:outerShdw>
              </a:effectLst>
            </a:endParaRPr>
          </a:p>
        </p:txBody>
      </p:sp>
      <p:sp>
        <p:nvSpPr>
          <p:cNvPr id="5120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686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869" y="1772816"/>
            <a:ext cx="9158808" cy="34839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圆角矩形标注 9"/>
          <p:cNvSpPr/>
          <p:nvPr/>
        </p:nvSpPr>
        <p:spPr bwMode="auto">
          <a:xfrm>
            <a:off x="4103948" y="2132856"/>
            <a:ext cx="2088232" cy="792088"/>
          </a:xfrm>
          <a:prstGeom prst="wedgeRoundRectCallout">
            <a:avLst>
              <a:gd name="adj1" fmla="val -52209"/>
              <a:gd name="adj2" fmla="val 95437"/>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可查看预警回执内容并按要求上传</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97632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68610"/>
                                        </p:tgtEl>
                                        <p:attrNameLst>
                                          <p:attrName>style.visibility</p:attrName>
                                        </p:attrNameLst>
                                      </p:cBhvr>
                                      <p:to>
                                        <p:strVal val="visible"/>
                                      </p:to>
                                    </p:set>
                                    <p:animEffect transition="in" filter="wipe(up)">
                                      <p:cBhvr>
                                        <p:cTn id="7" dur="500"/>
                                        <p:tgtEl>
                                          <p:spTgt spid="686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5220096"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具体操作</a:t>
            </a:r>
            <a:endParaRPr lang="zh-CN" altLang="en-US" sz="2600" b="1" dirty="0">
              <a:solidFill>
                <a:srgbClr val="FFFF00"/>
              </a:solidFill>
              <a:effectLst>
                <a:outerShdw blurRad="38100" dist="38100" dir="2700000" algn="tl">
                  <a:srgbClr val="000000">
                    <a:alpha val="43137"/>
                  </a:srgbClr>
                </a:outerShdw>
              </a:effectLst>
            </a:endParaRPr>
          </a:p>
        </p:txBody>
      </p:sp>
      <p:sp>
        <p:nvSpPr>
          <p:cNvPr id="3" name="矩形 2"/>
          <p:cNvSpPr/>
          <p:nvPr/>
        </p:nvSpPr>
        <p:spPr>
          <a:xfrm>
            <a:off x="216000" y="2863990"/>
            <a:ext cx="8820496" cy="707886"/>
          </a:xfrm>
          <a:prstGeom prst="rect">
            <a:avLst/>
          </a:prstGeom>
        </p:spPr>
        <p:txBody>
          <a:bodyPr wrap="square">
            <a:spAutoFit/>
          </a:bodyPr>
          <a:lstStyle/>
          <a:p>
            <a:pPr algn="ctr">
              <a:spcBef>
                <a:spcPct val="0"/>
              </a:spcBef>
            </a:pPr>
            <a:r>
              <a:rPr lang="zh-CN" altLang="en-US" sz="4000" b="1" dirty="0" smtClean="0">
                <a:latin typeface="微软雅黑" pitchFamily="34" charset="-122"/>
                <a:ea typeface="微软雅黑" pitchFamily="34" charset="-122"/>
              </a:rPr>
              <a:t>更 改 撤 销 业 务 流 程 </a:t>
            </a:r>
            <a:endParaRPr lang="zh-CN" altLang="en-US" sz="4000" b="1" dirty="0">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6284826"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具体操作</a:t>
            </a:r>
            <a:r>
              <a:rPr lang="en-US" altLang="zh-CN" sz="2600" b="1" dirty="0" smtClean="0">
                <a:solidFill>
                  <a:srgbClr val="FFFF00"/>
                </a:solidFill>
                <a:effectLst>
                  <a:outerShdw blurRad="38100" dist="38100" dir="2700000" algn="tl">
                    <a:srgbClr val="000000">
                      <a:alpha val="43137"/>
                    </a:srgbClr>
                  </a:outerShdw>
                </a:effectLst>
              </a:rPr>
              <a:t>—</a:t>
            </a:r>
            <a:r>
              <a:rPr lang="zh-CN" altLang="en-US" sz="2600" b="1" dirty="0" smtClean="0">
                <a:solidFill>
                  <a:srgbClr val="FFFF00"/>
                </a:solidFill>
                <a:effectLst>
                  <a:outerShdw blurRad="38100" dist="38100" dir="2700000" algn="tl">
                    <a:srgbClr val="000000">
                      <a:alpha val="43137"/>
                    </a:srgbClr>
                  </a:outerShdw>
                </a:effectLst>
              </a:rPr>
              <a:t>更改撤销</a:t>
            </a:r>
            <a:endParaRPr lang="zh-CN" altLang="en-US" sz="2600" b="1" dirty="0">
              <a:solidFill>
                <a:srgbClr val="FFFF00"/>
              </a:solidFill>
              <a:effectLst>
                <a:outerShdw blurRad="38100" dist="38100" dir="2700000" algn="tl">
                  <a:srgbClr val="000000">
                    <a:alpha val="43137"/>
                  </a:srgbClr>
                </a:outerShdw>
              </a:effectLst>
            </a:endParaRPr>
          </a:p>
        </p:txBody>
      </p:sp>
      <p:sp>
        <p:nvSpPr>
          <p:cNvPr id="5120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97" y="1556792"/>
            <a:ext cx="9144000" cy="4605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圆角矩形标注 13"/>
          <p:cNvSpPr/>
          <p:nvPr/>
        </p:nvSpPr>
        <p:spPr bwMode="auto">
          <a:xfrm>
            <a:off x="6500826" y="2277962"/>
            <a:ext cx="2399928" cy="594066"/>
          </a:xfrm>
          <a:prstGeom prst="wedgeRoundRectCallout">
            <a:avLst>
              <a:gd name="adj1" fmla="val -66257"/>
              <a:gd name="adj2" fmla="val 37527"/>
              <a:gd name="adj3" fmla="val 16667"/>
            </a:avLst>
          </a:prstGeom>
          <a:solidFill>
            <a:srgbClr val="E4EDF8"/>
          </a:solidFill>
          <a:ln w="9525" cmpd="sng">
            <a:solidFill>
              <a:srgbClr val="FF0000"/>
            </a:solidFill>
            <a:prstDash val="sysDash"/>
            <a:miter lim="800000"/>
            <a:headEnd/>
            <a:tailEnd/>
          </a:ln>
        </p:spPr>
        <p:txBody>
          <a:bodyPr rtlCol="0" anchor="ctr"/>
          <a:lstStyle/>
          <a:p>
            <a:pPr eaLnBrk="1" hangingPunct="1">
              <a:lnSpc>
                <a:spcPct val="200000"/>
              </a:lnSpc>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使用报检人员账户登录</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
        <p:nvSpPr>
          <p:cNvPr id="15" name="圆角矩形标注 14"/>
          <p:cNvSpPr/>
          <p:nvPr/>
        </p:nvSpPr>
        <p:spPr bwMode="auto">
          <a:xfrm>
            <a:off x="4559221" y="4941168"/>
            <a:ext cx="3750546" cy="864096"/>
          </a:xfrm>
          <a:prstGeom prst="wedgeRoundRectCallout">
            <a:avLst>
              <a:gd name="adj1" fmla="val -17672"/>
              <a:gd name="adj2" fmla="val -152419"/>
              <a:gd name="adj3" fmla="val 16667"/>
            </a:avLst>
          </a:prstGeom>
          <a:solidFill>
            <a:srgbClr val="E4EDF8"/>
          </a:solidFill>
          <a:ln w="9525" cmpd="sng">
            <a:solidFill>
              <a:srgbClr val="FF0000"/>
            </a:solidFill>
            <a:prstDash val="sysDash"/>
            <a:miter lim="800000"/>
            <a:headEnd/>
            <a:tailEnd/>
          </a:ln>
        </p:spPr>
        <p:txBody>
          <a:bodyPr rtlCol="0" anchor="ctr"/>
          <a:lstStyle/>
          <a:p>
            <a:r>
              <a:rPr lang="zh-CN" altLang="en-US" sz="1600" b="1" dirty="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用户代码：企业备案</a:t>
            </a: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的报</a:t>
            </a:r>
            <a:r>
              <a:rPr lang="zh-CN" altLang="en-US" sz="1600" b="1" dirty="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检员代码</a:t>
            </a:r>
            <a:endParaRPr lang="en-US" altLang="zh-CN" sz="1600" b="1" dirty="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a:p>
            <a:r>
              <a:rPr lang="zh-CN" altLang="en-US" sz="1600" b="1" dirty="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登录密码：初始密码</a:t>
            </a: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默认</a:t>
            </a:r>
            <a:r>
              <a:rPr lang="en-US" altLang="zh-CN" sz="1600" b="1" dirty="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123456  </a:t>
            </a:r>
            <a:endParaRPr lang="zh-CN" altLang="en-US" sz="1600" b="1" dirty="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46195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down)">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down)">
                                      <p:cBhvr>
                                        <p:cTn id="1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6284826"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具体操作</a:t>
            </a:r>
            <a:r>
              <a:rPr lang="en-US" altLang="zh-CN" sz="2600" b="1" dirty="0" smtClean="0">
                <a:solidFill>
                  <a:srgbClr val="FFFF00"/>
                </a:solidFill>
                <a:effectLst>
                  <a:outerShdw blurRad="38100" dist="38100" dir="2700000" algn="tl">
                    <a:srgbClr val="000000">
                      <a:alpha val="43137"/>
                    </a:srgbClr>
                  </a:outerShdw>
                </a:effectLst>
              </a:rPr>
              <a:t>—</a:t>
            </a:r>
            <a:r>
              <a:rPr lang="zh-CN" altLang="en-US" sz="2600" b="1" dirty="0" smtClean="0">
                <a:solidFill>
                  <a:srgbClr val="FFFF00"/>
                </a:solidFill>
                <a:effectLst>
                  <a:outerShdw blurRad="38100" dist="38100" dir="2700000" algn="tl">
                    <a:srgbClr val="000000">
                      <a:alpha val="43137"/>
                    </a:srgbClr>
                  </a:outerShdw>
                </a:effectLst>
              </a:rPr>
              <a:t>更改撤销</a:t>
            </a:r>
            <a:endParaRPr lang="zh-CN" altLang="en-US" sz="2600" b="1" dirty="0">
              <a:solidFill>
                <a:srgbClr val="FFFF00"/>
              </a:solidFill>
              <a:effectLst>
                <a:outerShdw blurRad="38100" dist="38100" dir="2700000" algn="tl">
                  <a:srgbClr val="000000">
                    <a:alpha val="43137"/>
                  </a:srgbClr>
                </a:outerShdw>
              </a:effectLst>
            </a:endParaRPr>
          </a:p>
        </p:txBody>
      </p:sp>
      <p:sp>
        <p:nvSpPr>
          <p:cNvPr id="5120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696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61" y="1340768"/>
            <a:ext cx="9149328" cy="43131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圆角矩形标注 5"/>
          <p:cNvSpPr/>
          <p:nvPr/>
        </p:nvSpPr>
        <p:spPr bwMode="auto">
          <a:xfrm>
            <a:off x="1763688" y="1340768"/>
            <a:ext cx="2088232" cy="792088"/>
          </a:xfrm>
          <a:prstGeom prst="wedgeRoundRectCallout">
            <a:avLst>
              <a:gd name="adj1" fmla="val -52209"/>
              <a:gd name="adj2" fmla="val 95437"/>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点击‘新增’可新增一笔更改撤销单</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
        <p:nvSpPr>
          <p:cNvPr id="7" name="圆角矩形标注 6"/>
          <p:cNvSpPr/>
          <p:nvPr/>
        </p:nvSpPr>
        <p:spPr bwMode="auto">
          <a:xfrm>
            <a:off x="3851920" y="4005064"/>
            <a:ext cx="1728192" cy="792088"/>
          </a:xfrm>
          <a:prstGeom prst="wedgeRoundRectCallout">
            <a:avLst>
              <a:gd name="adj1" fmla="val -36110"/>
              <a:gd name="adj2" fmla="val -103191"/>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申请的当前状态显示</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40632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69634"/>
                                        </p:tgtEl>
                                        <p:attrNameLst>
                                          <p:attrName>style.visibility</p:attrName>
                                        </p:attrNameLst>
                                      </p:cBhvr>
                                      <p:to>
                                        <p:strVal val="visible"/>
                                      </p:to>
                                    </p:set>
                                    <p:animEffect transition="in" filter="wipe(up)">
                                      <p:cBhvr>
                                        <p:cTn id="7" dur="500"/>
                                        <p:tgtEl>
                                          <p:spTgt spid="6963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down)">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6284826"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具体操作</a:t>
            </a:r>
            <a:r>
              <a:rPr lang="en-US" altLang="zh-CN" sz="2600" b="1" dirty="0" smtClean="0">
                <a:solidFill>
                  <a:srgbClr val="FFFF00"/>
                </a:solidFill>
                <a:effectLst>
                  <a:outerShdw blurRad="38100" dist="38100" dir="2700000" algn="tl">
                    <a:srgbClr val="000000">
                      <a:alpha val="43137"/>
                    </a:srgbClr>
                  </a:outerShdw>
                </a:effectLst>
              </a:rPr>
              <a:t>—</a:t>
            </a:r>
            <a:r>
              <a:rPr lang="zh-CN" altLang="en-US" sz="2600" b="1" dirty="0" smtClean="0">
                <a:solidFill>
                  <a:srgbClr val="FFFF00"/>
                </a:solidFill>
                <a:effectLst>
                  <a:outerShdw blurRad="38100" dist="38100" dir="2700000" algn="tl">
                    <a:srgbClr val="000000">
                      <a:alpha val="43137"/>
                    </a:srgbClr>
                  </a:outerShdw>
                </a:effectLst>
              </a:rPr>
              <a:t>更改撤销</a:t>
            </a:r>
            <a:endParaRPr lang="zh-CN" altLang="en-US" sz="2600" b="1" dirty="0">
              <a:solidFill>
                <a:srgbClr val="FFFF00"/>
              </a:solidFill>
              <a:effectLst>
                <a:outerShdw blurRad="38100" dist="38100" dir="2700000" algn="tl">
                  <a:srgbClr val="000000">
                    <a:alpha val="43137"/>
                  </a:srgbClr>
                </a:outerShdw>
              </a:effectLst>
            </a:endParaRPr>
          </a:p>
        </p:txBody>
      </p:sp>
      <p:sp>
        <p:nvSpPr>
          <p:cNvPr id="5120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522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1553" y="980728"/>
            <a:ext cx="8780891" cy="5805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圆角矩形标注 8"/>
          <p:cNvSpPr/>
          <p:nvPr/>
        </p:nvSpPr>
        <p:spPr bwMode="auto">
          <a:xfrm>
            <a:off x="5688124" y="1412776"/>
            <a:ext cx="2088232" cy="792088"/>
          </a:xfrm>
          <a:prstGeom prst="wedgeRoundRectCallout">
            <a:avLst>
              <a:gd name="adj1" fmla="val -41485"/>
              <a:gd name="adj2" fmla="val 102505"/>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选择申请类型</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
        <p:nvSpPr>
          <p:cNvPr id="10" name="圆角矩形标注 9"/>
          <p:cNvSpPr/>
          <p:nvPr/>
        </p:nvSpPr>
        <p:spPr bwMode="auto">
          <a:xfrm>
            <a:off x="6804248" y="2780928"/>
            <a:ext cx="1512168" cy="591162"/>
          </a:xfrm>
          <a:prstGeom prst="wedgeRoundRectCallout">
            <a:avLst>
              <a:gd name="adj1" fmla="val -80481"/>
              <a:gd name="adj2" fmla="val 38970"/>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 </a:t>
            </a: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号必填</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
        <p:nvSpPr>
          <p:cNvPr id="11" name="圆角矩形标注 10"/>
          <p:cNvSpPr/>
          <p:nvPr/>
        </p:nvSpPr>
        <p:spPr bwMode="auto">
          <a:xfrm>
            <a:off x="1619672" y="1209101"/>
            <a:ext cx="2088232" cy="792088"/>
          </a:xfrm>
          <a:prstGeom prst="wedgeRoundRectCallout">
            <a:avLst>
              <a:gd name="adj1" fmla="val -72763"/>
              <a:gd name="adj2" fmla="val 10623"/>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填写完毕，点击‘下一步’</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
        <p:nvSpPr>
          <p:cNvPr id="12" name="圆角矩形标注 11"/>
          <p:cNvSpPr/>
          <p:nvPr/>
        </p:nvSpPr>
        <p:spPr bwMode="auto">
          <a:xfrm>
            <a:off x="4427984" y="5085184"/>
            <a:ext cx="1786710" cy="591162"/>
          </a:xfrm>
          <a:prstGeom prst="wedgeRoundRectCallout">
            <a:avLst>
              <a:gd name="adj1" fmla="val -71450"/>
              <a:gd name="adj2" fmla="val -4249"/>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选择审核的受理机构</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71423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52226"/>
                                        </p:tgtEl>
                                        <p:attrNameLst>
                                          <p:attrName>style.visibility</p:attrName>
                                        </p:attrNameLst>
                                      </p:cBhvr>
                                      <p:to>
                                        <p:strVal val="visible"/>
                                      </p:to>
                                    </p:set>
                                    <p:animEffect transition="in" filter="wipe(down)">
                                      <p:cBhvr>
                                        <p:cTn id="7" dur="500"/>
                                        <p:tgtEl>
                                          <p:spTgt spid="5222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down)">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down)">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down)">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down)">
                                      <p:cBhvr>
                                        <p:cTn id="2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2195760"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项目大事记</a:t>
            </a:r>
            <a:endParaRPr lang="zh-CN" altLang="en-US" sz="2600" b="1" dirty="0">
              <a:solidFill>
                <a:srgbClr val="FFFF00"/>
              </a:solidFill>
              <a:effectLst>
                <a:outerShdw blurRad="38100" dist="38100" dir="2700000" algn="tl">
                  <a:srgbClr val="000000">
                    <a:alpha val="43137"/>
                  </a:srgbClr>
                </a:outerShdw>
              </a:effectLst>
            </a:endParaRPr>
          </a:p>
        </p:txBody>
      </p:sp>
      <p:sp>
        <p:nvSpPr>
          <p:cNvPr id="6" name="TextBox 5"/>
          <p:cNvSpPr txBox="1"/>
          <p:nvPr/>
        </p:nvSpPr>
        <p:spPr>
          <a:xfrm>
            <a:off x="683568" y="1340768"/>
            <a:ext cx="7594600" cy="1754188"/>
          </a:xfrm>
          <a:prstGeom prst="rect">
            <a:avLst/>
          </a:prstGeom>
          <a:noFill/>
        </p:spPr>
        <p:txBody>
          <a:bodyPr>
            <a:spAutoFit/>
          </a:bodyPr>
          <a:lstStyle/>
          <a:p>
            <a:pPr>
              <a:defRPr/>
            </a:pPr>
            <a:r>
              <a:rPr lang="en-US" altLang="zh-CN" b="1" dirty="0">
                <a:latin typeface="微软雅黑" panose="020B0503020204020204" pitchFamily="34" charset="-122"/>
                <a:ea typeface="微软雅黑" panose="020B0503020204020204" pitchFamily="34" charset="-122"/>
              </a:rPr>
              <a:t>        2016</a:t>
            </a:r>
            <a:r>
              <a:rPr lang="zh-CN" altLang="en-US" b="1" dirty="0">
                <a:latin typeface="微软雅黑" panose="020B0503020204020204" pitchFamily="34" charset="-122"/>
                <a:ea typeface="微软雅黑" panose="020B0503020204020204" pitchFamily="34" charset="-122"/>
              </a:rPr>
              <a:t>年</a:t>
            </a:r>
            <a:r>
              <a:rPr lang="en-US" altLang="zh-CN" b="1" dirty="0">
                <a:latin typeface="微软雅黑" panose="020B0503020204020204" pitchFamily="34" charset="-122"/>
                <a:ea typeface="微软雅黑" panose="020B0503020204020204" pitchFamily="34" charset="-122"/>
              </a:rPr>
              <a:t>3</a:t>
            </a:r>
            <a:r>
              <a:rPr lang="zh-CN" altLang="en-US" b="1" dirty="0">
                <a:latin typeface="微软雅黑" panose="020B0503020204020204" pitchFamily="34" charset="-122"/>
                <a:ea typeface="微软雅黑" panose="020B0503020204020204" pitchFamily="34" charset="-122"/>
              </a:rPr>
              <a:t>月</a:t>
            </a:r>
            <a:r>
              <a:rPr lang="en-US" altLang="zh-CN" b="1" dirty="0">
                <a:latin typeface="微软雅黑" panose="020B0503020204020204" pitchFamily="34" charset="-122"/>
                <a:ea typeface="微软雅黑" panose="020B0503020204020204" pitchFamily="34" charset="-122"/>
              </a:rPr>
              <a:t>1-2</a:t>
            </a:r>
            <a:r>
              <a:rPr lang="zh-CN" altLang="en-US" b="1" dirty="0">
                <a:latin typeface="微软雅黑" panose="020B0503020204020204" pitchFamily="34" charset="-122"/>
                <a:ea typeface="微软雅黑" panose="020B0503020204020204" pitchFamily="34" charset="-122"/>
              </a:rPr>
              <a:t>日</a:t>
            </a:r>
            <a:r>
              <a:rPr lang="zh-CN" altLang="en-US" dirty="0">
                <a:latin typeface="微软雅黑" panose="020B0503020204020204" pitchFamily="34" charset="-122"/>
                <a:ea typeface="微软雅黑" panose="020B0503020204020204" pitchFamily="34" charset="-122"/>
              </a:rPr>
              <a:t>，为提高系统研发的前瞻性、科学性和完整性，做好与中国电子检验检疫主干系统的对接，在南京继续开展检验检疫无纸化系统需求方案研讨，进一步梳理了无纸化系统的各项业务需求，研究了检验检疫无纸化系统与</a:t>
            </a:r>
            <a:r>
              <a:rPr lang="en-US" altLang="zh-CN" dirty="0">
                <a:latin typeface="微软雅黑" panose="020B0503020204020204" pitchFamily="34" charset="-122"/>
                <a:ea typeface="微软雅黑" panose="020B0503020204020204" pitchFamily="34" charset="-122"/>
              </a:rPr>
              <a:t>ECIQ</a:t>
            </a:r>
            <a:r>
              <a:rPr lang="zh-CN" altLang="en-US" dirty="0">
                <a:latin typeface="微软雅黑" panose="020B0503020204020204" pitchFamily="34" charset="-122"/>
                <a:ea typeface="微软雅黑" panose="020B0503020204020204" pitchFamily="34" charset="-122"/>
              </a:rPr>
              <a:t>主干系统如何进行数据交换和信息共享，明确检验检疫业务无纸化系统和</a:t>
            </a:r>
            <a:r>
              <a:rPr lang="en-US" altLang="zh-CN" dirty="0">
                <a:latin typeface="微软雅黑" panose="020B0503020204020204" pitchFamily="34" charset="-122"/>
                <a:ea typeface="微软雅黑" panose="020B0503020204020204" pitchFamily="34" charset="-122"/>
              </a:rPr>
              <a:t>ECIQ</a:t>
            </a:r>
            <a:r>
              <a:rPr lang="zh-CN" altLang="en-US" dirty="0">
                <a:latin typeface="微软雅黑" panose="020B0503020204020204" pitchFamily="34" charset="-122"/>
                <a:ea typeface="微软雅黑" panose="020B0503020204020204" pitchFamily="34" charset="-122"/>
              </a:rPr>
              <a:t>主干系统的边界关系，形成了</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全国检验检疫无纸化系统需求方案</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a:t>
            </a:r>
          </a:p>
        </p:txBody>
      </p:sp>
      <p:sp>
        <p:nvSpPr>
          <p:cNvPr id="10" name="TextBox 9"/>
          <p:cNvSpPr txBox="1"/>
          <p:nvPr/>
        </p:nvSpPr>
        <p:spPr>
          <a:xfrm>
            <a:off x="683568" y="3284984"/>
            <a:ext cx="7594600" cy="646113"/>
          </a:xfrm>
          <a:prstGeom prst="rect">
            <a:avLst/>
          </a:prstGeom>
          <a:noFill/>
        </p:spPr>
        <p:txBody>
          <a:bodyPr>
            <a:spAutoFit/>
          </a:bodyPr>
          <a:lstStyle/>
          <a:p>
            <a:pPr>
              <a:defRPr/>
            </a:pPr>
            <a:r>
              <a:rPr lang="en-US" altLang="zh-CN" b="1" dirty="0">
                <a:latin typeface="微软雅黑" panose="020B0503020204020204" pitchFamily="34" charset="-122"/>
                <a:ea typeface="微软雅黑" panose="020B0503020204020204" pitchFamily="34" charset="-122"/>
              </a:rPr>
              <a:t>        2016</a:t>
            </a:r>
            <a:r>
              <a:rPr lang="zh-CN" altLang="en-US" b="1" dirty="0">
                <a:latin typeface="微软雅黑" panose="020B0503020204020204" pitchFamily="34" charset="-122"/>
                <a:ea typeface="微软雅黑" panose="020B0503020204020204" pitchFamily="34" charset="-122"/>
              </a:rPr>
              <a:t>年</a:t>
            </a:r>
            <a:r>
              <a:rPr lang="en-US" altLang="zh-CN" b="1" dirty="0">
                <a:latin typeface="微软雅黑" panose="020B0503020204020204" pitchFamily="34" charset="-122"/>
                <a:ea typeface="微软雅黑" panose="020B0503020204020204" pitchFamily="34" charset="-122"/>
              </a:rPr>
              <a:t>4</a:t>
            </a:r>
            <a:r>
              <a:rPr lang="zh-CN" altLang="en-US" b="1" dirty="0">
                <a:latin typeface="微软雅黑" panose="020B0503020204020204" pitchFamily="34" charset="-122"/>
                <a:ea typeface="微软雅黑" panose="020B0503020204020204" pitchFamily="34" charset="-122"/>
              </a:rPr>
              <a:t>月</a:t>
            </a:r>
            <a:r>
              <a:rPr lang="en-US" altLang="zh-CN" b="1" dirty="0">
                <a:latin typeface="微软雅黑" panose="020B0503020204020204" pitchFamily="34" charset="-122"/>
                <a:ea typeface="微软雅黑" panose="020B0503020204020204" pitchFamily="34" charset="-122"/>
              </a:rPr>
              <a:t>5-6</a:t>
            </a:r>
            <a:r>
              <a:rPr lang="zh-CN" altLang="en-US" b="1" dirty="0">
                <a:latin typeface="微软雅黑" panose="020B0503020204020204" pitchFamily="34" charset="-122"/>
                <a:ea typeface="微软雅黑" panose="020B0503020204020204" pitchFamily="34" charset="-122"/>
              </a:rPr>
              <a:t>日</a:t>
            </a:r>
            <a:r>
              <a:rPr lang="zh-CN" altLang="en-US" dirty="0">
                <a:latin typeface="微软雅黑" panose="020B0503020204020204" pitchFamily="34" charset="-122"/>
                <a:ea typeface="微软雅黑" panose="020B0503020204020204" pitchFamily="34" charset="-122"/>
              </a:rPr>
              <a:t>，总局组织专家组评审通过了</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全国检验检疫无纸化系统需求方案</a:t>
            </a:r>
            <a:r>
              <a:rPr lang="en-US" altLang="zh-CN" dirty="0">
                <a:latin typeface="微软雅黑" panose="020B0503020204020204" pitchFamily="34" charset="-122"/>
                <a:ea typeface="微软雅黑" panose="020B0503020204020204" pitchFamily="34" charset="-122"/>
              </a:rPr>
              <a:t>》 </a:t>
            </a:r>
            <a:r>
              <a:rPr lang="zh-CN" altLang="en-US" dirty="0">
                <a:latin typeface="微软雅黑" panose="020B0503020204020204" pitchFamily="34" charset="-122"/>
                <a:ea typeface="微软雅黑" panose="020B0503020204020204" pitchFamily="34" charset="-122"/>
              </a:rPr>
              <a:t>。</a:t>
            </a:r>
          </a:p>
        </p:txBody>
      </p:sp>
      <p:sp>
        <p:nvSpPr>
          <p:cNvPr id="8" name="TextBox 7"/>
          <p:cNvSpPr txBox="1"/>
          <p:nvPr/>
        </p:nvSpPr>
        <p:spPr>
          <a:xfrm>
            <a:off x="683568" y="4149080"/>
            <a:ext cx="7594600" cy="646113"/>
          </a:xfrm>
          <a:prstGeom prst="rect">
            <a:avLst/>
          </a:prstGeom>
          <a:noFill/>
        </p:spPr>
        <p:txBody>
          <a:bodyPr>
            <a:spAutoFit/>
          </a:bodyPr>
          <a:lstStyle/>
          <a:p>
            <a:pPr>
              <a:defRPr/>
            </a:pPr>
            <a:r>
              <a:rPr lang="en-US" altLang="zh-CN" b="1" dirty="0">
                <a:latin typeface="微软雅黑" panose="020B0503020204020204" pitchFamily="34" charset="-122"/>
                <a:ea typeface="微软雅黑" panose="020B0503020204020204" pitchFamily="34" charset="-122"/>
              </a:rPr>
              <a:t>        2016</a:t>
            </a:r>
            <a:r>
              <a:rPr lang="zh-CN" altLang="en-US" b="1" dirty="0">
                <a:latin typeface="微软雅黑" panose="020B0503020204020204" pitchFamily="34" charset="-122"/>
                <a:ea typeface="微软雅黑" panose="020B0503020204020204" pitchFamily="34" charset="-122"/>
              </a:rPr>
              <a:t>年</a:t>
            </a:r>
            <a:r>
              <a:rPr lang="en-US" altLang="zh-CN" b="1" dirty="0">
                <a:latin typeface="微软雅黑" panose="020B0503020204020204" pitchFamily="34" charset="-122"/>
                <a:ea typeface="微软雅黑" panose="020B0503020204020204" pitchFamily="34" charset="-122"/>
              </a:rPr>
              <a:t>7</a:t>
            </a:r>
            <a:r>
              <a:rPr lang="zh-CN" altLang="en-US" b="1" dirty="0">
                <a:latin typeface="微软雅黑" panose="020B0503020204020204" pitchFamily="34" charset="-122"/>
                <a:ea typeface="微软雅黑" panose="020B0503020204020204" pitchFamily="34" charset="-122"/>
              </a:rPr>
              <a:t>月，</a:t>
            </a:r>
            <a:r>
              <a:rPr lang="zh-CN" altLang="en-US" dirty="0">
                <a:latin typeface="微软雅黑" panose="020B0503020204020204" pitchFamily="34" charset="-122"/>
                <a:ea typeface="微软雅黑" panose="020B0503020204020204" pitchFamily="34" charset="-122"/>
              </a:rPr>
              <a:t>通关司审议并通过无纸化系统招标要求，并于</a:t>
            </a:r>
            <a:r>
              <a:rPr lang="en-US" altLang="zh-CN" dirty="0">
                <a:latin typeface="微软雅黑" panose="020B0503020204020204" pitchFamily="34" charset="-122"/>
                <a:ea typeface="微软雅黑" panose="020B0503020204020204" pitchFamily="34" charset="-122"/>
              </a:rPr>
              <a:t>7</a:t>
            </a:r>
            <a:r>
              <a:rPr lang="zh-CN" altLang="en-US" dirty="0">
                <a:latin typeface="微软雅黑" panose="020B0503020204020204" pitchFamily="34" charset="-122"/>
                <a:ea typeface="微软雅黑" panose="020B0503020204020204" pitchFamily="34" charset="-122"/>
              </a:rPr>
              <a:t>月</a:t>
            </a:r>
            <a:r>
              <a:rPr lang="en-US" altLang="zh-CN" dirty="0">
                <a:latin typeface="微软雅黑" panose="020B0503020204020204" pitchFamily="34" charset="-122"/>
                <a:ea typeface="微软雅黑" panose="020B0503020204020204" pitchFamily="34" charset="-122"/>
              </a:rPr>
              <a:t>12</a:t>
            </a:r>
            <a:r>
              <a:rPr lang="zh-CN" altLang="en-US" dirty="0">
                <a:latin typeface="微软雅黑" panose="020B0503020204020204" pitchFamily="34" charset="-122"/>
                <a:ea typeface="微软雅黑" panose="020B0503020204020204" pitchFamily="34" charset="-122"/>
              </a:rPr>
              <a:t>日发布招标公告。</a:t>
            </a:r>
          </a:p>
        </p:txBody>
      </p:sp>
      <p:sp>
        <p:nvSpPr>
          <p:cNvPr id="9" name="TextBox 8"/>
          <p:cNvSpPr txBox="1"/>
          <p:nvPr/>
        </p:nvSpPr>
        <p:spPr>
          <a:xfrm>
            <a:off x="594929" y="5013176"/>
            <a:ext cx="7594600" cy="923925"/>
          </a:xfrm>
          <a:prstGeom prst="rect">
            <a:avLst/>
          </a:prstGeom>
          <a:noFill/>
        </p:spPr>
        <p:txBody>
          <a:bodyPr>
            <a:spAutoFit/>
          </a:bodyPr>
          <a:lstStyle/>
          <a:p>
            <a:pPr>
              <a:defRPr/>
            </a:pPr>
            <a:r>
              <a:rPr lang="en-US" altLang="zh-CN" b="1" dirty="0">
                <a:latin typeface="+mn-ea"/>
                <a:ea typeface="+mn-ea"/>
              </a:rPr>
              <a:t>        </a:t>
            </a:r>
            <a:r>
              <a:rPr lang="en-US" altLang="zh-CN" b="1" dirty="0">
                <a:latin typeface="微软雅黑" panose="020B0503020204020204" pitchFamily="34" charset="-122"/>
                <a:ea typeface="微软雅黑" panose="020B0503020204020204" pitchFamily="34" charset="-122"/>
              </a:rPr>
              <a:t>2016</a:t>
            </a:r>
            <a:r>
              <a:rPr lang="zh-CN" altLang="en-US" b="1" dirty="0">
                <a:latin typeface="微软雅黑" panose="020B0503020204020204" pitchFamily="34" charset="-122"/>
                <a:ea typeface="微软雅黑" panose="020B0503020204020204" pitchFamily="34" charset="-122"/>
              </a:rPr>
              <a:t>年</a:t>
            </a:r>
            <a:r>
              <a:rPr lang="en-US" altLang="zh-CN" b="1" dirty="0">
                <a:latin typeface="微软雅黑" panose="020B0503020204020204" pitchFamily="34" charset="-122"/>
                <a:ea typeface="微软雅黑" panose="020B0503020204020204" pitchFamily="34" charset="-122"/>
              </a:rPr>
              <a:t>8</a:t>
            </a:r>
            <a:r>
              <a:rPr lang="zh-CN" altLang="en-US" b="1" dirty="0">
                <a:latin typeface="微软雅黑" panose="020B0503020204020204" pitchFamily="34" charset="-122"/>
                <a:ea typeface="微软雅黑" panose="020B0503020204020204" pitchFamily="34" charset="-122"/>
              </a:rPr>
              <a:t>月</a:t>
            </a:r>
            <a:r>
              <a:rPr lang="en-US" altLang="zh-CN" b="1" dirty="0">
                <a:latin typeface="微软雅黑" panose="020B0503020204020204" pitchFamily="34" charset="-122"/>
                <a:ea typeface="微软雅黑" panose="020B0503020204020204" pitchFamily="34" charset="-122"/>
              </a:rPr>
              <a:t>2</a:t>
            </a:r>
            <a:r>
              <a:rPr lang="zh-CN" altLang="en-US" b="1" dirty="0">
                <a:latin typeface="微软雅黑" panose="020B0503020204020204" pitchFamily="34" charset="-122"/>
                <a:ea typeface="微软雅黑" panose="020B0503020204020204" pitchFamily="34" charset="-122"/>
              </a:rPr>
              <a:t>日，</a:t>
            </a:r>
            <a:r>
              <a:rPr lang="zh-CN" altLang="en-US" dirty="0">
                <a:latin typeface="微软雅黑" panose="020B0503020204020204" pitchFamily="34" charset="-122"/>
                <a:ea typeface="微软雅黑" panose="020B0503020204020204" pitchFamily="34" charset="-122"/>
              </a:rPr>
              <a:t>无纸化项目在北京开标，九城公司在竞争中胜出，成为中标方承建全国无纸化系统的建设。经过公示</a:t>
            </a:r>
            <a:r>
              <a:rPr lang="en-US" altLang="zh-CN" dirty="0">
                <a:latin typeface="微软雅黑" panose="020B0503020204020204" pitchFamily="34" charset="-122"/>
                <a:ea typeface="微软雅黑" panose="020B0503020204020204" pitchFamily="34" charset="-122"/>
              </a:rPr>
              <a:t>8</a:t>
            </a:r>
            <a:r>
              <a:rPr lang="zh-CN" altLang="en-US" dirty="0">
                <a:latin typeface="微软雅黑" panose="020B0503020204020204" pitchFamily="34" charset="-122"/>
                <a:ea typeface="微软雅黑" panose="020B0503020204020204" pitchFamily="34" charset="-122"/>
              </a:rPr>
              <a:t>月</a:t>
            </a:r>
            <a:r>
              <a:rPr lang="en-US" altLang="zh-CN" dirty="0">
                <a:latin typeface="微软雅黑" panose="020B0503020204020204" pitchFamily="34" charset="-122"/>
                <a:ea typeface="微软雅黑" panose="020B0503020204020204" pitchFamily="34" charset="-122"/>
              </a:rPr>
              <a:t>17</a:t>
            </a:r>
            <a:r>
              <a:rPr lang="zh-CN" altLang="en-US" dirty="0">
                <a:latin typeface="微软雅黑" panose="020B0503020204020204" pitchFamily="34" charset="-122"/>
                <a:ea typeface="微软雅黑" panose="020B0503020204020204" pitchFamily="34" charset="-122"/>
              </a:rPr>
              <a:t>日获得正式中标通知书。</a:t>
            </a:r>
          </a:p>
        </p:txBody>
      </p:sp>
    </p:spTree>
    <p:extLst>
      <p:ext uri="{BB962C8B-B14F-4D97-AF65-F5344CB8AC3E}">
        <p14:creationId xmlns:p14="http://schemas.microsoft.com/office/powerpoint/2010/main" val="413532574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6284826"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具体操作</a:t>
            </a:r>
            <a:r>
              <a:rPr lang="en-US" altLang="zh-CN" sz="2600" b="1" dirty="0" smtClean="0">
                <a:solidFill>
                  <a:srgbClr val="FFFF00"/>
                </a:solidFill>
                <a:effectLst>
                  <a:outerShdw blurRad="38100" dist="38100" dir="2700000" algn="tl">
                    <a:srgbClr val="000000">
                      <a:alpha val="43137"/>
                    </a:srgbClr>
                  </a:outerShdw>
                </a:effectLst>
              </a:rPr>
              <a:t>—</a:t>
            </a:r>
            <a:r>
              <a:rPr lang="zh-CN" altLang="en-US" sz="2600" b="1" dirty="0" smtClean="0">
                <a:solidFill>
                  <a:srgbClr val="FFFF00"/>
                </a:solidFill>
                <a:effectLst>
                  <a:outerShdw blurRad="38100" dist="38100" dir="2700000" algn="tl">
                    <a:srgbClr val="000000">
                      <a:alpha val="43137"/>
                    </a:srgbClr>
                  </a:outerShdw>
                </a:effectLst>
              </a:rPr>
              <a:t>更改撤销</a:t>
            </a:r>
            <a:endParaRPr lang="zh-CN" altLang="en-US" sz="2600" b="1" dirty="0">
              <a:solidFill>
                <a:srgbClr val="FFFF00"/>
              </a:solidFill>
              <a:effectLst>
                <a:outerShdw blurRad="38100" dist="38100" dir="2700000" algn="tl">
                  <a:srgbClr val="000000">
                    <a:alpha val="43137"/>
                  </a:srgbClr>
                </a:outerShdw>
              </a:effectLst>
            </a:endParaRPr>
          </a:p>
        </p:txBody>
      </p:sp>
      <p:sp>
        <p:nvSpPr>
          <p:cNvPr id="5120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pSp>
        <p:nvGrpSpPr>
          <p:cNvPr id="4" name="组合 3"/>
          <p:cNvGrpSpPr/>
          <p:nvPr/>
        </p:nvGrpSpPr>
        <p:grpSpPr>
          <a:xfrm>
            <a:off x="755576" y="980620"/>
            <a:ext cx="7166831" cy="5877380"/>
            <a:chOff x="727075" y="1168400"/>
            <a:chExt cx="7696200" cy="6578253"/>
          </a:xfrm>
        </p:grpSpPr>
        <p:pic>
          <p:nvPicPr>
            <p:cNvPr id="532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7075" y="1168400"/>
              <a:ext cx="7689850" cy="451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32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7075" y="5589240"/>
              <a:ext cx="7696200" cy="2157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2" name="圆角矩形标注 11"/>
          <p:cNvSpPr/>
          <p:nvPr/>
        </p:nvSpPr>
        <p:spPr bwMode="auto">
          <a:xfrm>
            <a:off x="4412594" y="4149080"/>
            <a:ext cx="2088232" cy="792088"/>
          </a:xfrm>
          <a:prstGeom prst="wedgeRoundRectCallout">
            <a:avLst>
              <a:gd name="adj1" fmla="val -52209"/>
              <a:gd name="adj2" fmla="val 95437"/>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上传相关电子单据</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
        <p:nvSpPr>
          <p:cNvPr id="14" name="圆角矩形标注 13"/>
          <p:cNvSpPr/>
          <p:nvPr/>
        </p:nvSpPr>
        <p:spPr bwMode="auto">
          <a:xfrm>
            <a:off x="1331640" y="4444088"/>
            <a:ext cx="1332148" cy="468052"/>
          </a:xfrm>
          <a:prstGeom prst="wedgeRoundRectCallout">
            <a:avLst>
              <a:gd name="adj1" fmla="val -52209"/>
              <a:gd name="adj2" fmla="val 95437"/>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点击‘保存’</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
        <p:nvSpPr>
          <p:cNvPr id="13" name="圆角矩形标注 12"/>
          <p:cNvSpPr/>
          <p:nvPr/>
        </p:nvSpPr>
        <p:spPr bwMode="auto">
          <a:xfrm>
            <a:off x="2555776" y="969870"/>
            <a:ext cx="2450558" cy="792088"/>
          </a:xfrm>
          <a:prstGeom prst="wedgeRoundRectCallout">
            <a:avLst>
              <a:gd name="adj1" fmla="val -70317"/>
              <a:gd name="adj2" fmla="val 20739"/>
              <a:gd name="adj3" fmla="val 16667"/>
            </a:avLst>
          </a:prstGeom>
          <a:solidFill>
            <a:srgbClr val="E4EDF8"/>
          </a:solidFill>
          <a:ln w="9525" cmpd="sng">
            <a:solidFill>
              <a:srgbClr val="FF0000"/>
            </a:solidFill>
            <a:prstDash val="sysDash"/>
            <a:miter lim="800000"/>
            <a:headEnd/>
            <a:tailEnd/>
          </a:ln>
        </p:spPr>
        <p:txBody>
          <a:bodyPr rtlCol="0" anchor="ctr"/>
          <a:lstStyle/>
          <a:p>
            <a:pP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申报：   申报至局端</a:t>
            </a:r>
            <a:endParaRPr lang="en-US" altLang="zh-CN" sz="1600" b="1" dirty="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a:p>
            <a:pP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上</a:t>
            </a:r>
            <a:r>
              <a:rPr lang="zh-CN" altLang="en-US" sz="1600" b="1" dirty="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一</a:t>
            </a: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步：</a:t>
            </a:r>
            <a:r>
              <a:rPr lang="zh-CN" altLang="en-US" sz="1600" b="1" dirty="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对</a:t>
            </a: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信息修改</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91811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down)">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down)">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down)">
                                      <p:cBhvr>
                                        <p:cTn id="2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P spid="13"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6284826"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具体操作</a:t>
            </a:r>
            <a:r>
              <a:rPr lang="en-US" altLang="zh-CN" sz="2600" b="1" dirty="0" smtClean="0">
                <a:solidFill>
                  <a:srgbClr val="FFFF00"/>
                </a:solidFill>
                <a:effectLst>
                  <a:outerShdw blurRad="38100" dist="38100" dir="2700000" algn="tl">
                    <a:srgbClr val="000000">
                      <a:alpha val="43137"/>
                    </a:srgbClr>
                  </a:outerShdw>
                </a:effectLst>
              </a:rPr>
              <a:t>—</a:t>
            </a:r>
            <a:r>
              <a:rPr lang="zh-CN" altLang="en-US" sz="2600" b="1" dirty="0" smtClean="0">
                <a:solidFill>
                  <a:srgbClr val="FFFF00"/>
                </a:solidFill>
                <a:effectLst>
                  <a:outerShdw blurRad="38100" dist="38100" dir="2700000" algn="tl">
                    <a:srgbClr val="000000">
                      <a:alpha val="43137"/>
                    </a:srgbClr>
                  </a:outerShdw>
                </a:effectLst>
              </a:rPr>
              <a:t>更改撤销</a:t>
            </a:r>
            <a:endParaRPr lang="zh-CN" altLang="en-US" sz="2600" b="1" dirty="0">
              <a:solidFill>
                <a:srgbClr val="FFFF00"/>
              </a:solidFill>
              <a:effectLst>
                <a:outerShdw blurRad="38100" dist="38100" dir="2700000" algn="tl">
                  <a:srgbClr val="000000">
                    <a:alpha val="43137"/>
                  </a:srgbClr>
                </a:outerShdw>
              </a:effectLst>
            </a:endParaRPr>
          </a:p>
        </p:txBody>
      </p:sp>
      <p:sp>
        <p:nvSpPr>
          <p:cNvPr id="5120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1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4" y="2047464"/>
            <a:ext cx="9147853" cy="2736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圆角矩形标注 8"/>
          <p:cNvSpPr/>
          <p:nvPr/>
        </p:nvSpPr>
        <p:spPr bwMode="auto">
          <a:xfrm>
            <a:off x="5220072" y="2276872"/>
            <a:ext cx="1584176" cy="639958"/>
          </a:xfrm>
          <a:prstGeom prst="wedgeRoundRectCallout">
            <a:avLst>
              <a:gd name="adj1" fmla="val -39129"/>
              <a:gd name="adj2" fmla="val 121459"/>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申请状态改变</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901794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6284826"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具体操作</a:t>
            </a:r>
            <a:r>
              <a:rPr lang="en-US" altLang="zh-CN" sz="2600" b="1" dirty="0" smtClean="0">
                <a:solidFill>
                  <a:srgbClr val="FFFF00"/>
                </a:solidFill>
                <a:effectLst>
                  <a:outerShdw blurRad="38100" dist="38100" dir="2700000" algn="tl">
                    <a:srgbClr val="000000">
                      <a:alpha val="43137"/>
                    </a:srgbClr>
                  </a:outerShdw>
                </a:effectLst>
              </a:rPr>
              <a:t>—</a:t>
            </a:r>
            <a:r>
              <a:rPr lang="zh-CN" altLang="en-US" sz="2600" b="1" dirty="0" smtClean="0">
                <a:solidFill>
                  <a:srgbClr val="FFFF00"/>
                </a:solidFill>
                <a:effectLst>
                  <a:outerShdw blurRad="38100" dist="38100" dir="2700000" algn="tl">
                    <a:srgbClr val="000000">
                      <a:alpha val="43137"/>
                    </a:srgbClr>
                  </a:outerShdw>
                </a:effectLst>
              </a:rPr>
              <a:t>更改撤销</a:t>
            </a:r>
            <a:endParaRPr lang="zh-CN" altLang="en-US" sz="2600" b="1" dirty="0">
              <a:solidFill>
                <a:srgbClr val="FFFF00"/>
              </a:solidFill>
              <a:effectLst>
                <a:outerShdw blurRad="38100" dist="38100" dir="2700000" algn="tl">
                  <a:srgbClr val="000000">
                    <a:alpha val="43137"/>
                  </a:srgbClr>
                </a:outerShdw>
              </a:effectLst>
            </a:endParaRPr>
          </a:p>
        </p:txBody>
      </p:sp>
      <p:sp>
        <p:nvSpPr>
          <p:cNvPr id="5120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305" y="1412776"/>
            <a:ext cx="9031695" cy="4896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圆角矩形标注 10"/>
          <p:cNvSpPr/>
          <p:nvPr/>
        </p:nvSpPr>
        <p:spPr bwMode="auto">
          <a:xfrm>
            <a:off x="755576" y="2996952"/>
            <a:ext cx="3456384" cy="1008112"/>
          </a:xfrm>
          <a:prstGeom prst="wedgeRoundRectCallout">
            <a:avLst>
              <a:gd name="adj1" fmla="val 67219"/>
              <a:gd name="adj2" fmla="val 14838"/>
              <a:gd name="adj3" fmla="val 16667"/>
            </a:avLst>
          </a:prstGeom>
          <a:solidFill>
            <a:srgbClr val="E4EDF8"/>
          </a:solidFill>
          <a:ln w="9525" cmpd="sng">
            <a:solidFill>
              <a:srgbClr val="FF0000"/>
            </a:solidFill>
            <a:prstDash val="sysDash"/>
            <a:miter lim="800000"/>
            <a:headEnd/>
            <a:tailEnd/>
          </a:ln>
        </p:spPr>
        <p:txBody>
          <a:bodyPr rtlCol="0" anchor="ctr"/>
          <a:lstStyle/>
          <a:p>
            <a:pPr eaLnBrk="1" hangingPunct="1">
              <a:lnSpc>
                <a:spcPct val="200000"/>
              </a:lnSpc>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用户代码</a:t>
            </a: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a:t>
            </a:r>
            <a:r>
              <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ECIQ</a:t>
            </a: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登入账户</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a:p>
            <a:pPr eaLnBrk="1" hangingPunct="1">
              <a:lnSpc>
                <a:spcPct val="200000"/>
              </a:lnSpc>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登</a:t>
            </a:r>
            <a:r>
              <a:rPr lang="zh-CN" altLang="en-US" sz="1600" b="1" dirty="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录</a:t>
            </a: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密码</a:t>
            </a: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：初始密码</a:t>
            </a: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为账户后</a:t>
            </a:r>
            <a:r>
              <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6</a:t>
            </a: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位</a:t>
            </a:r>
          </a:p>
        </p:txBody>
      </p:sp>
    </p:spTree>
    <p:extLst>
      <p:ext uri="{BB962C8B-B14F-4D97-AF65-F5344CB8AC3E}">
        <p14:creationId xmlns:p14="http://schemas.microsoft.com/office/powerpoint/2010/main" val="532567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6284826"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具体操作</a:t>
            </a:r>
            <a:r>
              <a:rPr lang="en-US" altLang="zh-CN" sz="2600" b="1" dirty="0" smtClean="0">
                <a:solidFill>
                  <a:srgbClr val="FFFF00"/>
                </a:solidFill>
                <a:effectLst>
                  <a:outerShdw blurRad="38100" dist="38100" dir="2700000" algn="tl">
                    <a:srgbClr val="000000">
                      <a:alpha val="43137"/>
                    </a:srgbClr>
                  </a:outerShdw>
                </a:effectLst>
              </a:rPr>
              <a:t>—</a:t>
            </a:r>
            <a:r>
              <a:rPr lang="zh-CN" altLang="en-US" sz="2600" b="1" dirty="0" smtClean="0">
                <a:solidFill>
                  <a:srgbClr val="FFFF00"/>
                </a:solidFill>
                <a:effectLst>
                  <a:outerShdw blurRad="38100" dist="38100" dir="2700000" algn="tl">
                    <a:srgbClr val="000000">
                      <a:alpha val="43137"/>
                    </a:srgbClr>
                  </a:outerShdw>
                </a:effectLst>
              </a:rPr>
              <a:t>更改撤销</a:t>
            </a:r>
            <a:endParaRPr lang="zh-CN" altLang="en-US" sz="2600" b="1" dirty="0">
              <a:solidFill>
                <a:srgbClr val="FFFF00"/>
              </a:solidFill>
              <a:effectLst>
                <a:outerShdw blurRad="38100" dist="38100" dir="2700000" algn="tl">
                  <a:srgbClr val="000000">
                    <a:alpha val="43137"/>
                  </a:srgbClr>
                </a:outerShdw>
              </a:effectLst>
            </a:endParaRPr>
          </a:p>
        </p:txBody>
      </p:sp>
      <p:sp>
        <p:nvSpPr>
          <p:cNvPr id="5120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522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204864"/>
            <a:ext cx="9119050" cy="2716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圆角矩形标注 7"/>
          <p:cNvSpPr/>
          <p:nvPr/>
        </p:nvSpPr>
        <p:spPr bwMode="auto">
          <a:xfrm>
            <a:off x="4932040" y="4797152"/>
            <a:ext cx="2088232" cy="523496"/>
          </a:xfrm>
          <a:prstGeom prst="wedgeRoundRectCallout">
            <a:avLst>
              <a:gd name="adj1" fmla="val 5102"/>
              <a:gd name="adj2" fmla="val -103191"/>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审批状态</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a:p>
            <a:pPr algn="ctr" eaLnBrk="1" hangingPunct="1">
              <a:buFont typeface="Arial" panose="020B0604020202020204" pitchFamily="34" charset="0"/>
              <a:buNone/>
            </a:pP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
        <p:nvSpPr>
          <p:cNvPr id="7" name="圆角矩形标注 6"/>
          <p:cNvSpPr/>
          <p:nvPr/>
        </p:nvSpPr>
        <p:spPr bwMode="auto">
          <a:xfrm>
            <a:off x="2314297" y="2636912"/>
            <a:ext cx="2088232" cy="648072"/>
          </a:xfrm>
          <a:prstGeom prst="wedgeRoundRectCallout">
            <a:avLst>
              <a:gd name="adj1" fmla="val -45770"/>
              <a:gd name="adj2" fmla="val 85251"/>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选择需审批的申请点击‘审批’</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9444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52226"/>
                                        </p:tgtEl>
                                        <p:attrNameLst>
                                          <p:attrName>style.visibility</p:attrName>
                                        </p:attrNameLst>
                                      </p:cBhvr>
                                      <p:to>
                                        <p:strVal val="visible"/>
                                      </p:to>
                                    </p:set>
                                    <p:animEffect transition="in" filter="wipe(down)">
                                      <p:cBhvr>
                                        <p:cTn id="7" dur="500"/>
                                        <p:tgtEl>
                                          <p:spTgt spid="5222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down)">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up)">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6284826"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具体操作</a:t>
            </a:r>
            <a:r>
              <a:rPr lang="en-US" altLang="zh-CN" sz="2600" b="1" dirty="0" smtClean="0">
                <a:solidFill>
                  <a:srgbClr val="FFFF00"/>
                </a:solidFill>
                <a:effectLst>
                  <a:outerShdw blurRad="38100" dist="38100" dir="2700000" algn="tl">
                    <a:srgbClr val="000000">
                      <a:alpha val="43137"/>
                    </a:srgbClr>
                  </a:outerShdw>
                </a:effectLst>
              </a:rPr>
              <a:t>—</a:t>
            </a:r>
            <a:r>
              <a:rPr lang="zh-CN" altLang="en-US" sz="2600" b="1" dirty="0" smtClean="0">
                <a:solidFill>
                  <a:srgbClr val="FFFF00"/>
                </a:solidFill>
                <a:effectLst>
                  <a:outerShdw blurRad="38100" dist="38100" dir="2700000" algn="tl">
                    <a:srgbClr val="000000">
                      <a:alpha val="43137"/>
                    </a:srgbClr>
                  </a:outerShdw>
                </a:effectLst>
              </a:rPr>
              <a:t>更改撤销</a:t>
            </a:r>
            <a:endParaRPr lang="zh-CN" altLang="en-US" sz="2600" b="1" dirty="0">
              <a:solidFill>
                <a:srgbClr val="FFFF00"/>
              </a:solidFill>
              <a:effectLst>
                <a:outerShdw blurRad="38100" dist="38100" dir="2700000" algn="tl">
                  <a:srgbClr val="000000">
                    <a:alpha val="43137"/>
                  </a:srgbClr>
                </a:outerShdw>
              </a:effectLst>
            </a:endParaRPr>
          </a:p>
        </p:txBody>
      </p:sp>
      <p:sp>
        <p:nvSpPr>
          <p:cNvPr id="5120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522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1052735"/>
            <a:ext cx="7624529" cy="57332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圆角矩形标注 7"/>
          <p:cNvSpPr/>
          <p:nvPr/>
        </p:nvSpPr>
        <p:spPr bwMode="auto">
          <a:xfrm>
            <a:off x="5796136" y="3873415"/>
            <a:ext cx="2088232" cy="648072"/>
          </a:xfrm>
          <a:prstGeom prst="wedgeRoundRectCallout">
            <a:avLst>
              <a:gd name="adj1" fmla="val -45770"/>
              <a:gd name="adj2" fmla="val 85251"/>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查看上传的电子单据列表</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
        <p:nvSpPr>
          <p:cNvPr id="7" name="圆角矩形标注 6"/>
          <p:cNvSpPr/>
          <p:nvPr/>
        </p:nvSpPr>
        <p:spPr bwMode="auto">
          <a:xfrm>
            <a:off x="2487926" y="1052736"/>
            <a:ext cx="3524234" cy="648072"/>
          </a:xfrm>
          <a:prstGeom prst="wedgeRoundRectCallout">
            <a:avLst>
              <a:gd name="adj1" fmla="val -62940"/>
              <a:gd name="adj2" fmla="val 27153"/>
              <a:gd name="adj3" fmla="val 16667"/>
            </a:avLst>
          </a:prstGeom>
          <a:solidFill>
            <a:srgbClr val="E4EDF8"/>
          </a:solidFill>
          <a:ln w="9525" cmpd="sng">
            <a:solidFill>
              <a:srgbClr val="FF0000"/>
            </a:solidFill>
            <a:prstDash val="sysDash"/>
            <a:miter lim="800000"/>
            <a:headEnd/>
            <a:tailEnd/>
          </a:ln>
        </p:spPr>
        <p:txBody>
          <a:bodyPr rtlCol="0" anchor="ctr"/>
          <a:lstStyle/>
          <a:p>
            <a:pP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受理：受理更改撤销申请</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提交审批：提交到其他部门进行审批</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41963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52226"/>
                                        </p:tgtEl>
                                        <p:attrNameLst>
                                          <p:attrName>style.visibility</p:attrName>
                                        </p:attrNameLst>
                                      </p:cBhvr>
                                      <p:to>
                                        <p:strVal val="visible"/>
                                      </p:to>
                                    </p:set>
                                    <p:animEffect transition="in" filter="wipe(up)">
                                      <p:cBhvr>
                                        <p:cTn id="7" dur="500"/>
                                        <p:tgtEl>
                                          <p:spTgt spid="5222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down)">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down)">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6284826"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具体操作</a:t>
            </a:r>
            <a:r>
              <a:rPr lang="en-US" altLang="zh-CN" sz="2600" b="1" dirty="0" smtClean="0">
                <a:solidFill>
                  <a:srgbClr val="FFFF00"/>
                </a:solidFill>
                <a:effectLst>
                  <a:outerShdw blurRad="38100" dist="38100" dir="2700000" algn="tl">
                    <a:srgbClr val="000000">
                      <a:alpha val="43137"/>
                    </a:srgbClr>
                  </a:outerShdw>
                </a:effectLst>
              </a:rPr>
              <a:t>—</a:t>
            </a:r>
            <a:r>
              <a:rPr lang="zh-CN" altLang="en-US" sz="2600" b="1" dirty="0" smtClean="0">
                <a:solidFill>
                  <a:srgbClr val="FFFF00"/>
                </a:solidFill>
                <a:effectLst>
                  <a:outerShdw blurRad="38100" dist="38100" dir="2700000" algn="tl">
                    <a:srgbClr val="000000">
                      <a:alpha val="43137"/>
                    </a:srgbClr>
                  </a:outerShdw>
                </a:effectLst>
              </a:rPr>
              <a:t>更改撤销</a:t>
            </a:r>
            <a:endParaRPr lang="zh-CN" altLang="en-US" sz="2600" b="1" dirty="0">
              <a:solidFill>
                <a:srgbClr val="FFFF00"/>
              </a:solidFill>
              <a:effectLst>
                <a:outerShdw blurRad="38100" dist="38100" dir="2700000" algn="tl">
                  <a:srgbClr val="000000">
                    <a:alpha val="43137"/>
                  </a:srgbClr>
                </a:outerShdw>
              </a:effectLst>
            </a:endParaRPr>
          </a:p>
        </p:txBody>
      </p:sp>
      <p:sp>
        <p:nvSpPr>
          <p:cNvPr id="5120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532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114" y="1052736"/>
            <a:ext cx="8846374" cy="5805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圆角矩形标注 4"/>
          <p:cNvSpPr/>
          <p:nvPr/>
        </p:nvSpPr>
        <p:spPr bwMode="auto">
          <a:xfrm>
            <a:off x="2451363" y="1268760"/>
            <a:ext cx="2088232" cy="648072"/>
          </a:xfrm>
          <a:prstGeom prst="wedgeRoundRectCallout">
            <a:avLst>
              <a:gd name="adj1" fmla="val -45770"/>
              <a:gd name="adj2" fmla="val 85251"/>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选择受理结果</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
        <p:nvSpPr>
          <p:cNvPr id="6" name="圆角矩形标注 5"/>
          <p:cNvSpPr/>
          <p:nvPr/>
        </p:nvSpPr>
        <p:spPr bwMode="auto">
          <a:xfrm>
            <a:off x="5605282" y="1660657"/>
            <a:ext cx="2088232" cy="648072"/>
          </a:xfrm>
          <a:prstGeom prst="wedgeRoundRectCallout">
            <a:avLst>
              <a:gd name="adj1" fmla="val 1238"/>
              <a:gd name="adj2" fmla="val 83176"/>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录入审批意见</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
        <p:nvSpPr>
          <p:cNvPr id="7" name="圆角矩形标注 6"/>
          <p:cNvSpPr/>
          <p:nvPr/>
        </p:nvSpPr>
        <p:spPr bwMode="auto">
          <a:xfrm>
            <a:off x="5364088" y="4077072"/>
            <a:ext cx="2088232" cy="648072"/>
          </a:xfrm>
          <a:prstGeom prst="wedgeRoundRectCallout">
            <a:avLst>
              <a:gd name="adj1" fmla="val -39331"/>
              <a:gd name="adj2" fmla="val -140917"/>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审批日志显示</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37042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53250"/>
                                        </p:tgtEl>
                                        <p:attrNameLst>
                                          <p:attrName>style.visibility</p:attrName>
                                        </p:attrNameLst>
                                      </p:cBhvr>
                                      <p:to>
                                        <p:strVal val="visible"/>
                                      </p:to>
                                    </p:set>
                                    <p:animEffect transition="in" filter="wipe(up)">
                                      <p:cBhvr>
                                        <p:cTn id="7" dur="500"/>
                                        <p:tgtEl>
                                          <p:spTgt spid="5325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down)">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down)">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6284826"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具体操作</a:t>
            </a:r>
            <a:r>
              <a:rPr lang="en-US" altLang="zh-CN" sz="2600" b="1" dirty="0" smtClean="0">
                <a:solidFill>
                  <a:srgbClr val="FFFF00"/>
                </a:solidFill>
                <a:effectLst>
                  <a:outerShdw blurRad="38100" dist="38100" dir="2700000" algn="tl">
                    <a:srgbClr val="000000">
                      <a:alpha val="43137"/>
                    </a:srgbClr>
                  </a:outerShdw>
                </a:effectLst>
              </a:rPr>
              <a:t>—</a:t>
            </a:r>
            <a:r>
              <a:rPr lang="zh-CN" altLang="en-US" sz="2600" b="1" dirty="0" smtClean="0">
                <a:solidFill>
                  <a:srgbClr val="FFFF00"/>
                </a:solidFill>
                <a:effectLst>
                  <a:outerShdw blurRad="38100" dist="38100" dir="2700000" algn="tl">
                    <a:srgbClr val="000000">
                      <a:alpha val="43137"/>
                    </a:srgbClr>
                  </a:outerShdw>
                </a:effectLst>
              </a:rPr>
              <a:t>更改撤销</a:t>
            </a:r>
            <a:endParaRPr lang="zh-CN" altLang="en-US" sz="2600" b="1" dirty="0">
              <a:solidFill>
                <a:srgbClr val="FFFF00"/>
              </a:solidFill>
              <a:effectLst>
                <a:outerShdw blurRad="38100" dist="38100" dir="2700000" algn="tl">
                  <a:srgbClr val="000000">
                    <a:alpha val="43137"/>
                  </a:srgbClr>
                </a:outerShdw>
              </a:effectLst>
            </a:endParaRPr>
          </a:p>
        </p:txBody>
      </p:sp>
      <p:sp>
        <p:nvSpPr>
          <p:cNvPr id="5120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532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067841"/>
            <a:ext cx="9201455" cy="62160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圆角矩形标注 10"/>
          <p:cNvSpPr/>
          <p:nvPr/>
        </p:nvSpPr>
        <p:spPr bwMode="auto">
          <a:xfrm>
            <a:off x="4211960" y="4365104"/>
            <a:ext cx="1656184" cy="648072"/>
          </a:xfrm>
          <a:prstGeom prst="wedgeRoundRectCallout">
            <a:avLst>
              <a:gd name="adj1" fmla="val -82419"/>
              <a:gd name="adj2" fmla="val -101493"/>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显示审批日志</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
        <p:nvSpPr>
          <p:cNvPr id="9" name="圆角矩形标注 8"/>
          <p:cNvSpPr/>
          <p:nvPr/>
        </p:nvSpPr>
        <p:spPr bwMode="auto">
          <a:xfrm>
            <a:off x="4585901" y="2780928"/>
            <a:ext cx="2088232" cy="648072"/>
          </a:xfrm>
          <a:prstGeom prst="wedgeRoundRectCallout">
            <a:avLst>
              <a:gd name="adj1" fmla="val 64344"/>
              <a:gd name="adj2" fmla="val -109793"/>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选择需提交审批部门</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
        <p:nvSpPr>
          <p:cNvPr id="10" name="圆角矩形标注 9"/>
          <p:cNvSpPr/>
          <p:nvPr/>
        </p:nvSpPr>
        <p:spPr bwMode="auto">
          <a:xfrm>
            <a:off x="2915816" y="1067840"/>
            <a:ext cx="1656184" cy="648072"/>
          </a:xfrm>
          <a:prstGeom prst="wedgeRoundRectCallout">
            <a:avLst>
              <a:gd name="adj1" fmla="val -70240"/>
              <a:gd name="adj2" fmla="val 47902"/>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确认后点击</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‘提交审批’</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58569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down)">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9" grpId="0" animBg="1"/>
      <p:bldP spid="10"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6284826"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具体操作</a:t>
            </a:r>
            <a:r>
              <a:rPr lang="en-US" altLang="zh-CN" sz="2600" b="1" dirty="0" smtClean="0">
                <a:solidFill>
                  <a:srgbClr val="FFFF00"/>
                </a:solidFill>
                <a:effectLst>
                  <a:outerShdw blurRad="38100" dist="38100" dir="2700000" algn="tl">
                    <a:srgbClr val="000000">
                      <a:alpha val="43137"/>
                    </a:srgbClr>
                  </a:outerShdw>
                </a:effectLst>
              </a:rPr>
              <a:t>—</a:t>
            </a:r>
            <a:r>
              <a:rPr lang="zh-CN" altLang="en-US" sz="2600" b="1" dirty="0" smtClean="0">
                <a:solidFill>
                  <a:srgbClr val="FFFF00"/>
                </a:solidFill>
                <a:effectLst>
                  <a:outerShdw blurRad="38100" dist="38100" dir="2700000" algn="tl">
                    <a:srgbClr val="000000">
                      <a:alpha val="43137"/>
                    </a:srgbClr>
                  </a:outerShdw>
                </a:effectLst>
              </a:rPr>
              <a:t>更改撤销</a:t>
            </a:r>
            <a:endParaRPr lang="zh-CN" altLang="en-US" sz="2600" b="1" dirty="0">
              <a:solidFill>
                <a:srgbClr val="FFFF00"/>
              </a:solidFill>
              <a:effectLst>
                <a:outerShdw blurRad="38100" dist="38100" dir="2700000" algn="tl">
                  <a:srgbClr val="000000">
                    <a:alpha val="43137"/>
                  </a:srgbClr>
                </a:outerShdw>
              </a:effectLst>
            </a:endParaRPr>
          </a:p>
        </p:txBody>
      </p:sp>
      <p:sp>
        <p:nvSpPr>
          <p:cNvPr id="5120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542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776067"/>
            <a:ext cx="9144000" cy="3594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圆角矩形标注 11"/>
          <p:cNvSpPr/>
          <p:nvPr/>
        </p:nvSpPr>
        <p:spPr bwMode="auto">
          <a:xfrm>
            <a:off x="6804248" y="2712374"/>
            <a:ext cx="1656184" cy="648072"/>
          </a:xfrm>
          <a:prstGeom prst="wedgeRoundRectCallout">
            <a:avLst>
              <a:gd name="adj1" fmla="val 39271"/>
              <a:gd name="adj2" fmla="val 89994"/>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上一部门审批状态</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
        <p:nvSpPr>
          <p:cNvPr id="13" name="圆角矩形标注 12"/>
          <p:cNvSpPr/>
          <p:nvPr/>
        </p:nvSpPr>
        <p:spPr bwMode="auto">
          <a:xfrm>
            <a:off x="2123728" y="2064302"/>
            <a:ext cx="1656184" cy="648072"/>
          </a:xfrm>
          <a:prstGeom prst="wedgeRoundRectCallout">
            <a:avLst>
              <a:gd name="adj1" fmla="val -63827"/>
              <a:gd name="adj2" fmla="val 105831"/>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点‘审批’</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84994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54274"/>
                                        </p:tgtEl>
                                        <p:attrNameLst>
                                          <p:attrName>style.visibility</p:attrName>
                                        </p:attrNameLst>
                                      </p:cBhvr>
                                      <p:to>
                                        <p:strVal val="visible"/>
                                      </p:to>
                                    </p:set>
                                    <p:animEffect transition="in" filter="wipe(down)">
                                      <p:cBhvr>
                                        <p:cTn id="7" dur="500"/>
                                        <p:tgtEl>
                                          <p:spTgt spid="5427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down)">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down)">
                                      <p:cBhvr>
                                        <p:cTn id="1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6284826"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具体操作</a:t>
            </a:r>
            <a:r>
              <a:rPr lang="en-US" altLang="zh-CN" sz="2600" b="1" dirty="0" smtClean="0">
                <a:solidFill>
                  <a:srgbClr val="FFFF00"/>
                </a:solidFill>
                <a:effectLst>
                  <a:outerShdw blurRad="38100" dist="38100" dir="2700000" algn="tl">
                    <a:srgbClr val="000000">
                      <a:alpha val="43137"/>
                    </a:srgbClr>
                  </a:outerShdw>
                </a:effectLst>
              </a:rPr>
              <a:t>—</a:t>
            </a:r>
            <a:r>
              <a:rPr lang="zh-CN" altLang="en-US" sz="2600" b="1" dirty="0" smtClean="0">
                <a:solidFill>
                  <a:srgbClr val="FFFF00"/>
                </a:solidFill>
                <a:effectLst>
                  <a:outerShdw blurRad="38100" dist="38100" dir="2700000" algn="tl">
                    <a:srgbClr val="000000">
                      <a:alpha val="43137"/>
                    </a:srgbClr>
                  </a:outerShdw>
                </a:effectLst>
              </a:rPr>
              <a:t>更改撤销</a:t>
            </a:r>
            <a:endParaRPr lang="zh-CN" altLang="en-US" sz="2600" b="1" dirty="0">
              <a:solidFill>
                <a:srgbClr val="FFFF00"/>
              </a:solidFill>
              <a:effectLst>
                <a:outerShdw blurRad="38100" dist="38100" dir="2700000" algn="tl">
                  <a:srgbClr val="000000">
                    <a:alpha val="43137"/>
                  </a:srgbClr>
                </a:outerShdw>
              </a:effectLst>
            </a:endParaRPr>
          </a:p>
        </p:txBody>
      </p:sp>
      <p:sp>
        <p:nvSpPr>
          <p:cNvPr id="5120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552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6000" y="991814"/>
            <a:ext cx="8604448" cy="5866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圆角矩形标注 7"/>
          <p:cNvSpPr/>
          <p:nvPr/>
        </p:nvSpPr>
        <p:spPr bwMode="auto">
          <a:xfrm>
            <a:off x="1547664" y="1343436"/>
            <a:ext cx="1656184" cy="648072"/>
          </a:xfrm>
          <a:prstGeom prst="wedgeRoundRectCallout">
            <a:avLst>
              <a:gd name="adj1" fmla="val -69461"/>
              <a:gd name="adj2" fmla="val 15127"/>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点‘受理’</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96476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55298"/>
                                        </p:tgtEl>
                                        <p:attrNameLst>
                                          <p:attrName>style.visibility</p:attrName>
                                        </p:attrNameLst>
                                      </p:cBhvr>
                                      <p:to>
                                        <p:strVal val="visible"/>
                                      </p:to>
                                    </p:set>
                                    <p:animEffect transition="in" filter="wipe(down)">
                                      <p:cBhvr>
                                        <p:cTn id="7" dur="500"/>
                                        <p:tgtEl>
                                          <p:spTgt spid="5529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down)">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6284826"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具体操作</a:t>
            </a:r>
            <a:r>
              <a:rPr lang="en-US" altLang="zh-CN" sz="2600" b="1" dirty="0" smtClean="0">
                <a:solidFill>
                  <a:srgbClr val="FFFF00"/>
                </a:solidFill>
                <a:effectLst>
                  <a:outerShdw blurRad="38100" dist="38100" dir="2700000" algn="tl">
                    <a:srgbClr val="000000">
                      <a:alpha val="43137"/>
                    </a:srgbClr>
                  </a:outerShdw>
                </a:effectLst>
              </a:rPr>
              <a:t>—</a:t>
            </a:r>
            <a:r>
              <a:rPr lang="zh-CN" altLang="en-US" sz="2600" b="1" dirty="0" smtClean="0">
                <a:solidFill>
                  <a:srgbClr val="FFFF00"/>
                </a:solidFill>
                <a:effectLst>
                  <a:outerShdw blurRad="38100" dist="38100" dir="2700000" algn="tl">
                    <a:srgbClr val="000000">
                      <a:alpha val="43137"/>
                    </a:srgbClr>
                  </a:outerShdw>
                </a:effectLst>
              </a:rPr>
              <a:t>更改撤销</a:t>
            </a:r>
            <a:endParaRPr lang="zh-CN" altLang="en-US" sz="2600" b="1" dirty="0">
              <a:solidFill>
                <a:srgbClr val="FFFF00"/>
              </a:solidFill>
              <a:effectLst>
                <a:outerShdw blurRad="38100" dist="38100" dir="2700000" algn="tl">
                  <a:srgbClr val="000000">
                    <a:alpha val="43137"/>
                  </a:srgbClr>
                </a:outerShdw>
              </a:effectLst>
            </a:endParaRPr>
          </a:p>
        </p:txBody>
      </p:sp>
      <p:sp>
        <p:nvSpPr>
          <p:cNvPr id="5120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563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184" y="735996"/>
            <a:ext cx="9130816" cy="6090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圆角矩形标注 6"/>
          <p:cNvSpPr/>
          <p:nvPr/>
        </p:nvSpPr>
        <p:spPr bwMode="auto">
          <a:xfrm>
            <a:off x="4283968" y="1628800"/>
            <a:ext cx="1656184" cy="648072"/>
          </a:xfrm>
          <a:prstGeom prst="wedgeRoundRectCallout">
            <a:avLst>
              <a:gd name="adj1" fmla="val -64391"/>
              <a:gd name="adj2" fmla="val 64079"/>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录入意见</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
        <p:nvSpPr>
          <p:cNvPr id="9" name="圆角矩形标注 8"/>
          <p:cNvSpPr/>
          <p:nvPr/>
        </p:nvSpPr>
        <p:spPr bwMode="auto">
          <a:xfrm>
            <a:off x="1187624" y="951789"/>
            <a:ext cx="1656184" cy="648072"/>
          </a:xfrm>
          <a:prstGeom prst="wedgeRoundRectCallout">
            <a:avLst>
              <a:gd name="adj1" fmla="val -69461"/>
              <a:gd name="adj2" fmla="val 15127"/>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点‘受理’</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93644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56322"/>
                                        </p:tgtEl>
                                        <p:attrNameLst>
                                          <p:attrName>style.visibility</p:attrName>
                                        </p:attrNameLst>
                                      </p:cBhvr>
                                      <p:to>
                                        <p:strVal val="visible"/>
                                      </p:to>
                                    </p:set>
                                    <p:animEffect transition="in" filter="wipe(down)">
                                      <p:cBhvr>
                                        <p:cTn id="7" dur="500"/>
                                        <p:tgtEl>
                                          <p:spTgt spid="5632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down)">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2195760"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项目研发进展</a:t>
            </a:r>
            <a:endParaRPr lang="zh-CN" altLang="en-US" sz="2600" b="1" dirty="0">
              <a:solidFill>
                <a:srgbClr val="FFFF00"/>
              </a:solidFill>
              <a:effectLst>
                <a:outerShdw blurRad="38100" dist="38100" dir="2700000" algn="tl">
                  <a:srgbClr val="000000">
                    <a:alpha val="43137"/>
                  </a:srgbClr>
                </a:outerShdw>
              </a:effectLst>
            </a:endParaRPr>
          </a:p>
        </p:txBody>
      </p:sp>
      <p:sp>
        <p:nvSpPr>
          <p:cNvPr id="4" name="TextBox 3"/>
          <p:cNvSpPr txBox="1"/>
          <p:nvPr/>
        </p:nvSpPr>
        <p:spPr>
          <a:xfrm>
            <a:off x="1500166" y="2428868"/>
            <a:ext cx="3000396" cy="1357322"/>
          </a:xfrm>
          <a:prstGeom prst="rect">
            <a:avLst/>
          </a:prstGeom>
          <a:noFill/>
        </p:spPr>
        <p:txBody>
          <a:bodyPr wrap="square" lIns="0" tIns="0" rIns="0" bIns="0" rtlCol="0" anchor="ctr" anchorCtr="0">
            <a:normAutofit/>
          </a:bodyPr>
          <a:lstStyle/>
          <a:p>
            <a:pPr algn="ctr"/>
            <a:endParaRPr lang="zh-CN" altLang="en-US" sz="1200" spc="200" dirty="0" smtClean="0">
              <a:latin typeface="微软雅黑" panose="020B0503020204020204" pitchFamily="34" charset="-122"/>
              <a:ea typeface="微软雅黑" panose="020B0503020204020204" pitchFamily="34" charset="-122"/>
            </a:endParaRPr>
          </a:p>
        </p:txBody>
      </p:sp>
      <p:sp>
        <p:nvSpPr>
          <p:cNvPr id="3" name="矩形 2"/>
          <p:cNvSpPr/>
          <p:nvPr/>
        </p:nvSpPr>
        <p:spPr>
          <a:xfrm>
            <a:off x="317643" y="1312307"/>
            <a:ext cx="8286803" cy="4708981"/>
          </a:xfrm>
          <a:prstGeom prst="rect">
            <a:avLst/>
          </a:prstGeom>
        </p:spPr>
        <p:txBody>
          <a:bodyPr wrap="square">
            <a:spAutoFit/>
          </a:bodyPr>
          <a:lstStyle/>
          <a:p>
            <a:pPr marL="342900" indent="-342900">
              <a:lnSpc>
                <a:spcPct val="150000"/>
              </a:lnSpc>
              <a:buFont typeface="Wingdings" panose="05000000000000000000" pitchFamily="2" charset="2"/>
              <a:buChar char="Ø"/>
            </a:pPr>
            <a:r>
              <a:rPr lang="zh-CN" altLang="zh-CN" sz="2000" dirty="0" smtClean="0">
                <a:latin typeface="微软雅黑" panose="020B0503020204020204" pitchFamily="34" charset="-122"/>
                <a:ea typeface="微软雅黑" panose="020B0503020204020204" pitchFamily="34" charset="-122"/>
              </a:rPr>
              <a:t>完成</a:t>
            </a:r>
            <a:r>
              <a:rPr lang="zh-CN" altLang="zh-CN" sz="2000" dirty="0">
                <a:latin typeface="微软雅黑" panose="020B0503020204020204" pitchFamily="34" charset="-122"/>
                <a:ea typeface="微软雅黑" panose="020B0503020204020204" pitchFamily="34" charset="-122"/>
              </a:rPr>
              <a:t>了全国无纸化系统（申报无纸化）企业端、直属局端、总局端的功能的开发，并于</a:t>
            </a:r>
            <a:r>
              <a:rPr lang="en-US" altLang="zh-CN" sz="2000" dirty="0">
                <a:latin typeface="微软雅黑" panose="020B0503020204020204" pitchFamily="34" charset="-122"/>
                <a:ea typeface="微软雅黑" panose="020B0503020204020204" pitchFamily="34" charset="-122"/>
              </a:rPr>
              <a:t>2016-10-27</a:t>
            </a:r>
            <a:r>
              <a:rPr lang="zh-CN" altLang="zh-CN" sz="2000" dirty="0">
                <a:latin typeface="微软雅黑" panose="020B0503020204020204" pitchFamily="34" charset="-122"/>
                <a:ea typeface="微软雅黑" panose="020B0503020204020204" pitchFamily="34" charset="-122"/>
              </a:rPr>
              <a:t>在苏州进行了申报无纸化功能的测试（功能测试、用户界面测试）。申报无纸化功能通过相关测试，并形成了测试方案、测试用例、测试报告</a:t>
            </a:r>
            <a:r>
              <a:rPr lang="zh-CN" altLang="zh-CN" sz="2000" dirty="0" smtClean="0">
                <a:latin typeface="微软雅黑" panose="020B0503020204020204" pitchFamily="34" charset="-122"/>
                <a:ea typeface="微软雅黑" panose="020B0503020204020204" pitchFamily="34" charset="-122"/>
              </a:rPr>
              <a:t>。</a:t>
            </a:r>
            <a:endParaRPr lang="en-US" altLang="zh-CN" sz="2000" dirty="0" smtClean="0">
              <a:latin typeface="微软雅黑" panose="020B0503020204020204" pitchFamily="34" charset="-122"/>
              <a:ea typeface="微软雅黑" panose="020B0503020204020204" pitchFamily="34" charset="-122"/>
            </a:endParaRPr>
          </a:p>
          <a:p>
            <a:pPr marL="342900" indent="-342900">
              <a:lnSpc>
                <a:spcPct val="150000"/>
              </a:lnSpc>
              <a:buFont typeface="Wingdings" panose="05000000000000000000" pitchFamily="2" charset="2"/>
              <a:buChar char="Ø"/>
            </a:pPr>
            <a:r>
              <a:rPr lang="zh-CN" altLang="zh-CN" sz="2000" dirty="0" smtClean="0">
                <a:latin typeface="微软雅黑" panose="020B0503020204020204" pitchFamily="34" charset="-122"/>
                <a:ea typeface="微软雅黑" panose="020B0503020204020204" pitchFamily="34" charset="-122"/>
              </a:rPr>
              <a:t>完成</a:t>
            </a:r>
            <a:r>
              <a:rPr lang="zh-CN" altLang="zh-CN" sz="2000" dirty="0">
                <a:latin typeface="微软雅黑" panose="020B0503020204020204" pitchFamily="34" charset="-122"/>
                <a:ea typeface="微软雅黑" panose="020B0503020204020204" pitchFamily="34" charset="-122"/>
              </a:rPr>
              <a:t>了与</a:t>
            </a:r>
            <a:r>
              <a:rPr lang="en-US" altLang="zh-CN" sz="2000" dirty="0">
                <a:latin typeface="微软雅黑" panose="020B0503020204020204" pitchFamily="34" charset="-122"/>
                <a:ea typeface="微软雅黑" panose="020B0503020204020204" pitchFamily="34" charset="-122"/>
              </a:rPr>
              <a:t>e-CIQ</a:t>
            </a:r>
            <a:r>
              <a:rPr lang="zh-CN" altLang="zh-CN" sz="2000" dirty="0">
                <a:latin typeface="微软雅黑" panose="020B0503020204020204" pitchFamily="34" charset="-122"/>
                <a:ea typeface="微软雅黑" panose="020B0503020204020204" pitchFamily="34" charset="-122"/>
              </a:rPr>
              <a:t>下发库对接、</a:t>
            </a:r>
            <a:r>
              <a:rPr lang="en-US" altLang="zh-CN" sz="2000" dirty="0">
                <a:latin typeface="微软雅黑" panose="020B0503020204020204" pitchFamily="34" charset="-122"/>
                <a:ea typeface="微软雅黑" panose="020B0503020204020204" pitchFamily="34" charset="-122"/>
              </a:rPr>
              <a:t>e-CIQ</a:t>
            </a:r>
            <a:r>
              <a:rPr lang="zh-CN" altLang="zh-CN" sz="2000" dirty="0">
                <a:latin typeface="微软雅黑" panose="020B0503020204020204" pitchFamily="34" charset="-122"/>
                <a:ea typeface="微软雅黑" panose="020B0503020204020204" pitchFamily="34" charset="-122"/>
              </a:rPr>
              <a:t>调用接口对接、</a:t>
            </a:r>
            <a:r>
              <a:rPr lang="en-US" altLang="zh-CN" sz="2000" dirty="0">
                <a:latin typeface="微软雅黑" panose="020B0503020204020204" pitchFamily="34" charset="-122"/>
                <a:ea typeface="微软雅黑" panose="020B0503020204020204" pitchFamily="34" charset="-122"/>
              </a:rPr>
              <a:t>e-CIQ</a:t>
            </a:r>
            <a:r>
              <a:rPr lang="zh-CN" altLang="zh-CN" sz="2000" dirty="0">
                <a:latin typeface="微软雅黑" panose="020B0503020204020204" pitchFamily="34" charset="-122"/>
                <a:ea typeface="微软雅黑" panose="020B0503020204020204" pitchFamily="34" charset="-122"/>
              </a:rPr>
              <a:t>移动查验接口的对接、总局证书核查系统的接口对接、与单一窗口、总局申报系统的无纸化申报对接</a:t>
            </a:r>
            <a:r>
              <a:rPr lang="zh-CN" altLang="zh-CN" sz="2000" dirty="0" smtClean="0">
                <a:latin typeface="微软雅黑" panose="020B0503020204020204" pitchFamily="34" charset="-122"/>
                <a:ea typeface="微软雅黑" panose="020B0503020204020204" pitchFamily="34" charset="-122"/>
              </a:rPr>
              <a:t>。</a:t>
            </a:r>
            <a:endParaRPr lang="en-US" altLang="zh-CN" sz="2000" dirty="0" smtClean="0">
              <a:latin typeface="微软雅黑" panose="020B0503020204020204" pitchFamily="34" charset="-122"/>
              <a:ea typeface="微软雅黑" panose="020B0503020204020204" pitchFamily="34" charset="-122"/>
            </a:endParaRPr>
          </a:p>
          <a:p>
            <a:pPr marL="342900" indent="-342900">
              <a:lnSpc>
                <a:spcPct val="150000"/>
              </a:lnSpc>
              <a:buFont typeface="Wingdings" panose="05000000000000000000" pitchFamily="2" charset="2"/>
              <a:buChar char="Ø"/>
            </a:pPr>
            <a:r>
              <a:rPr lang="zh-CN" altLang="zh-CN" sz="2000" dirty="0" smtClean="0">
                <a:latin typeface="微软雅黑" panose="020B0503020204020204" pitchFamily="34" charset="-122"/>
                <a:ea typeface="微软雅黑" panose="020B0503020204020204" pitchFamily="34" charset="-122"/>
              </a:rPr>
              <a:t>完成</a:t>
            </a:r>
            <a:r>
              <a:rPr lang="zh-CN" altLang="zh-CN" sz="2000" dirty="0">
                <a:latin typeface="微软雅黑" panose="020B0503020204020204" pitchFamily="34" charset="-122"/>
                <a:ea typeface="微软雅黑" panose="020B0503020204020204" pitchFamily="34" charset="-122"/>
              </a:rPr>
              <a:t>了全国无纸化系统（申报无纸化）的部署推广方案、操作手册、上线环境要求、培训</a:t>
            </a:r>
            <a:r>
              <a:rPr lang="en-US" altLang="zh-CN" sz="2000" dirty="0">
                <a:latin typeface="微软雅黑" panose="020B0503020204020204" pitchFamily="34" charset="-122"/>
                <a:ea typeface="微软雅黑" panose="020B0503020204020204" pitchFamily="34" charset="-122"/>
              </a:rPr>
              <a:t>PPT</a:t>
            </a:r>
            <a:r>
              <a:rPr lang="zh-CN" altLang="zh-CN" sz="2000" dirty="0">
                <a:latin typeface="微软雅黑" panose="020B0503020204020204" pitchFamily="34" charset="-122"/>
                <a:ea typeface="微软雅黑" panose="020B0503020204020204" pitchFamily="34" charset="-122"/>
              </a:rPr>
              <a:t>的</a:t>
            </a:r>
            <a:r>
              <a:rPr lang="zh-CN" altLang="zh-CN" sz="2000" dirty="0" smtClean="0">
                <a:latin typeface="微软雅黑" panose="020B0503020204020204" pitchFamily="34" charset="-122"/>
                <a:ea typeface="微软雅黑" panose="020B0503020204020204" pitchFamily="34" charset="-122"/>
              </a:rPr>
              <a:t>编写</a:t>
            </a:r>
            <a:r>
              <a:rPr lang="zh-CN" altLang="en-US" sz="2000" dirty="0" smtClean="0">
                <a:latin typeface="微软雅黑" panose="020B0503020204020204" pitchFamily="34" charset="-122"/>
                <a:ea typeface="微软雅黑" panose="020B0503020204020204" pitchFamily="34" charset="-122"/>
              </a:rPr>
              <a:t>，</a:t>
            </a:r>
            <a:r>
              <a:rPr lang="zh-CN" altLang="zh-CN" sz="2000" dirty="0" smtClean="0">
                <a:latin typeface="微软雅黑" panose="020B0503020204020204" pitchFamily="34" charset="-122"/>
                <a:ea typeface="微软雅黑" panose="020B0503020204020204" pitchFamily="34" charset="-122"/>
              </a:rPr>
              <a:t>并</a:t>
            </a:r>
            <a:r>
              <a:rPr lang="zh-CN" altLang="zh-CN" sz="2000" dirty="0">
                <a:latin typeface="微软雅黑" panose="020B0503020204020204" pitchFamily="34" charset="-122"/>
                <a:ea typeface="微软雅黑" panose="020B0503020204020204" pitchFamily="34" charset="-122"/>
              </a:rPr>
              <a:t>建立了推广</a:t>
            </a:r>
            <a:r>
              <a:rPr lang="en-US" altLang="zh-CN" sz="2000" dirty="0">
                <a:latin typeface="微软雅黑" panose="020B0503020204020204" pitchFamily="34" charset="-122"/>
                <a:ea typeface="微软雅黑" panose="020B0503020204020204" pitchFamily="34" charset="-122"/>
              </a:rPr>
              <a:t>QQ</a:t>
            </a:r>
            <a:r>
              <a:rPr lang="zh-CN" altLang="zh-CN" sz="2000" dirty="0">
                <a:latin typeface="微软雅黑" panose="020B0503020204020204" pitchFamily="34" charset="-122"/>
                <a:ea typeface="微软雅黑" panose="020B0503020204020204" pitchFamily="34" charset="-122"/>
              </a:rPr>
              <a:t>群，进行技术支持工作。</a:t>
            </a:r>
            <a:endParaRPr lang="zh-CN" altLang="zh-CN" sz="2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83266170"/>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6284826"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具体操作</a:t>
            </a:r>
            <a:r>
              <a:rPr lang="en-US" altLang="zh-CN" sz="2600" b="1" dirty="0" smtClean="0">
                <a:solidFill>
                  <a:srgbClr val="FFFF00"/>
                </a:solidFill>
                <a:effectLst>
                  <a:outerShdw blurRad="38100" dist="38100" dir="2700000" algn="tl">
                    <a:srgbClr val="000000">
                      <a:alpha val="43137"/>
                    </a:srgbClr>
                  </a:outerShdw>
                </a:effectLst>
              </a:rPr>
              <a:t>—</a:t>
            </a:r>
            <a:r>
              <a:rPr lang="zh-CN" altLang="en-US" sz="2600" b="1" dirty="0" smtClean="0">
                <a:solidFill>
                  <a:srgbClr val="FFFF00"/>
                </a:solidFill>
                <a:effectLst>
                  <a:outerShdw blurRad="38100" dist="38100" dir="2700000" algn="tl">
                    <a:srgbClr val="000000">
                      <a:alpha val="43137"/>
                    </a:srgbClr>
                  </a:outerShdw>
                </a:effectLst>
              </a:rPr>
              <a:t>更改撤销</a:t>
            </a:r>
            <a:endParaRPr lang="zh-CN" altLang="en-US" sz="2600" b="1" dirty="0">
              <a:solidFill>
                <a:srgbClr val="FFFF00"/>
              </a:solidFill>
              <a:effectLst>
                <a:outerShdw blurRad="38100" dist="38100" dir="2700000" algn="tl">
                  <a:srgbClr val="000000">
                    <a:alpha val="43137"/>
                  </a:srgbClr>
                </a:outerShdw>
              </a:effectLst>
            </a:endParaRPr>
          </a:p>
        </p:txBody>
      </p:sp>
      <p:sp>
        <p:nvSpPr>
          <p:cNvPr id="5120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573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2204864"/>
            <a:ext cx="9094909" cy="27862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圆角矩形标注 7"/>
          <p:cNvSpPr/>
          <p:nvPr/>
        </p:nvSpPr>
        <p:spPr bwMode="auto">
          <a:xfrm>
            <a:off x="4844642" y="2949910"/>
            <a:ext cx="1656184" cy="648072"/>
          </a:xfrm>
          <a:prstGeom prst="wedgeRoundRectCallout">
            <a:avLst>
              <a:gd name="adj1" fmla="val -64391"/>
              <a:gd name="adj2" fmla="val 64079"/>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审批通过</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27425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7346"/>
                                        </p:tgtEl>
                                        <p:attrNameLst>
                                          <p:attrName>style.visibility</p:attrName>
                                        </p:attrNameLst>
                                      </p:cBhvr>
                                      <p:to>
                                        <p:strVal val="visible"/>
                                      </p:to>
                                    </p:set>
                                    <p:animEffect transition="in" filter="wipe(down)">
                                      <p:cBhvr>
                                        <p:cTn id="7" dur="500"/>
                                        <p:tgtEl>
                                          <p:spTgt spid="5734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down)">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6284826"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具体操作</a:t>
            </a:r>
            <a:r>
              <a:rPr lang="en-US" altLang="zh-CN" sz="2600" b="1" dirty="0" smtClean="0">
                <a:solidFill>
                  <a:srgbClr val="FFFF00"/>
                </a:solidFill>
                <a:effectLst>
                  <a:outerShdw blurRad="38100" dist="38100" dir="2700000" algn="tl">
                    <a:srgbClr val="000000">
                      <a:alpha val="43137"/>
                    </a:srgbClr>
                  </a:outerShdw>
                </a:effectLst>
              </a:rPr>
              <a:t>—</a:t>
            </a:r>
            <a:r>
              <a:rPr lang="zh-CN" altLang="en-US" sz="2600" b="1" dirty="0" smtClean="0">
                <a:solidFill>
                  <a:srgbClr val="FFFF00"/>
                </a:solidFill>
                <a:effectLst>
                  <a:outerShdw blurRad="38100" dist="38100" dir="2700000" algn="tl">
                    <a:srgbClr val="000000">
                      <a:alpha val="43137"/>
                    </a:srgbClr>
                  </a:outerShdw>
                </a:effectLst>
              </a:rPr>
              <a:t>更改撤销</a:t>
            </a:r>
            <a:endParaRPr lang="zh-CN" altLang="en-US" sz="2600" b="1" dirty="0">
              <a:solidFill>
                <a:srgbClr val="FFFF00"/>
              </a:solidFill>
              <a:effectLst>
                <a:outerShdw blurRad="38100" dist="38100" dir="2700000" algn="tl">
                  <a:srgbClr val="000000">
                    <a:alpha val="43137"/>
                  </a:srgbClr>
                </a:outerShdw>
              </a:effectLst>
            </a:endParaRPr>
          </a:p>
        </p:txBody>
      </p:sp>
      <p:sp>
        <p:nvSpPr>
          <p:cNvPr id="5120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583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2" y="2060848"/>
            <a:ext cx="9086626" cy="32837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圆角矩形标注 6"/>
          <p:cNvSpPr/>
          <p:nvPr/>
        </p:nvSpPr>
        <p:spPr bwMode="auto">
          <a:xfrm>
            <a:off x="5672734" y="2914413"/>
            <a:ext cx="1656184" cy="648072"/>
          </a:xfrm>
          <a:prstGeom prst="wedgeRoundRectCallout">
            <a:avLst>
              <a:gd name="adj1" fmla="val -64391"/>
              <a:gd name="adj2" fmla="val 64079"/>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审批通过</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20604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58370"/>
                                        </p:tgtEl>
                                        <p:attrNameLst>
                                          <p:attrName>style.visibility</p:attrName>
                                        </p:attrNameLst>
                                      </p:cBhvr>
                                      <p:to>
                                        <p:strVal val="visible"/>
                                      </p:to>
                                    </p:set>
                                    <p:animEffect transition="in" filter="wipe(down)">
                                      <p:cBhvr>
                                        <p:cTn id="7" dur="500"/>
                                        <p:tgtEl>
                                          <p:spTgt spid="5837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5220096"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具体操作</a:t>
            </a:r>
            <a:endParaRPr lang="zh-CN" altLang="en-US" sz="2600" b="1" dirty="0">
              <a:solidFill>
                <a:srgbClr val="FFFF00"/>
              </a:solidFill>
              <a:effectLst>
                <a:outerShdw blurRad="38100" dist="38100" dir="2700000" algn="tl">
                  <a:srgbClr val="000000">
                    <a:alpha val="43137"/>
                  </a:srgbClr>
                </a:outerShdw>
              </a:effectLst>
            </a:endParaRPr>
          </a:p>
        </p:txBody>
      </p:sp>
      <p:sp>
        <p:nvSpPr>
          <p:cNvPr id="3" name="矩形 2"/>
          <p:cNvSpPr/>
          <p:nvPr/>
        </p:nvSpPr>
        <p:spPr>
          <a:xfrm>
            <a:off x="216000" y="2863990"/>
            <a:ext cx="8820496" cy="707886"/>
          </a:xfrm>
          <a:prstGeom prst="rect">
            <a:avLst/>
          </a:prstGeom>
        </p:spPr>
        <p:txBody>
          <a:bodyPr wrap="square">
            <a:spAutoFit/>
          </a:bodyPr>
          <a:lstStyle/>
          <a:p>
            <a:pPr algn="ctr">
              <a:spcBef>
                <a:spcPct val="0"/>
              </a:spcBef>
            </a:pPr>
            <a:r>
              <a:rPr lang="zh-CN" altLang="en-US" sz="4000" b="1" dirty="0" smtClean="0">
                <a:latin typeface="微软雅黑" pitchFamily="34" charset="-122"/>
                <a:ea typeface="微软雅黑" pitchFamily="34" charset="-122"/>
              </a:rPr>
              <a:t>查 验 预 约 业 务 流 程 </a:t>
            </a:r>
            <a:endParaRPr lang="zh-CN" altLang="en-US" sz="4000" b="1" dirty="0">
              <a:latin typeface="微软雅黑" pitchFamily="34" charset="-122"/>
              <a:ea typeface="微软雅黑" pitchFamily="34" charset="-122"/>
            </a:endParaRPr>
          </a:p>
        </p:txBody>
      </p:sp>
    </p:spTree>
    <p:extLst>
      <p:ext uri="{BB962C8B-B14F-4D97-AF65-F5344CB8AC3E}">
        <p14:creationId xmlns:p14="http://schemas.microsoft.com/office/powerpoint/2010/main" val="3526009400"/>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6070512"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具体操作</a:t>
            </a:r>
            <a:r>
              <a:rPr lang="en-US" altLang="zh-CN" sz="2600" b="1" dirty="0" smtClean="0">
                <a:solidFill>
                  <a:srgbClr val="FFFF00"/>
                </a:solidFill>
                <a:effectLst>
                  <a:outerShdw blurRad="38100" dist="38100" dir="2700000" algn="tl">
                    <a:srgbClr val="000000">
                      <a:alpha val="43137"/>
                    </a:srgbClr>
                  </a:outerShdw>
                </a:effectLst>
              </a:rPr>
              <a:t>—</a:t>
            </a:r>
            <a:r>
              <a:rPr lang="zh-CN" altLang="en-US" sz="2600" b="1" dirty="0" smtClean="0">
                <a:solidFill>
                  <a:srgbClr val="FFFF00"/>
                </a:solidFill>
                <a:effectLst>
                  <a:outerShdw blurRad="38100" dist="38100" dir="2700000" algn="tl">
                    <a:srgbClr val="000000">
                      <a:alpha val="43137"/>
                    </a:srgbClr>
                  </a:outerShdw>
                </a:effectLst>
              </a:rPr>
              <a:t>查验预约</a:t>
            </a:r>
            <a:endParaRPr lang="zh-CN" altLang="en-US" sz="2600" b="1" dirty="0">
              <a:solidFill>
                <a:srgbClr val="FFFF00"/>
              </a:solidFill>
              <a:effectLst>
                <a:outerShdw blurRad="38100" dist="38100" dir="2700000" algn="tl">
                  <a:srgbClr val="000000">
                    <a:alpha val="43137"/>
                  </a:srgbClr>
                </a:outerShdw>
              </a:effectLst>
            </a:endParaRP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995" y="1556792"/>
            <a:ext cx="9144000" cy="4605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圆角矩形标注 12"/>
          <p:cNvSpPr/>
          <p:nvPr/>
        </p:nvSpPr>
        <p:spPr bwMode="auto">
          <a:xfrm>
            <a:off x="6444208" y="2285873"/>
            <a:ext cx="2399928" cy="594066"/>
          </a:xfrm>
          <a:prstGeom prst="wedgeRoundRectCallout">
            <a:avLst>
              <a:gd name="adj1" fmla="val -66257"/>
              <a:gd name="adj2" fmla="val 37527"/>
              <a:gd name="adj3" fmla="val 16667"/>
            </a:avLst>
          </a:prstGeom>
          <a:solidFill>
            <a:srgbClr val="E4EDF8"/>
          </a:solidFill>
          <a:ln w="9525" cmpd="sng">
            <a:solidFill>
              <a:srgbClr val="FF0000"/>
            </a:solidFill>
            <a:prstDash val="sysDash"/>
            <a:miter lim="800000"/>
            <a:headEnd/>
            <a:tailEnd/>
          </a:ln>
        </p:spPr>
        <p:txBody>
          <a:bodyPr rtlCol="0" anchor="ctr"/>
          <a:lstStyle/>
          <a:p>
            <a:pPr eaLnBrk="1" hangingPunct="1">
              <a:lnSpc>
                <a:spcPct val="200000"/>
              </a:lnSpc>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使用报检人员账户登录</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
        <p:nvSpPr>
          <p:cNvPr id="14" name="圆角矩形标注 13"/>
          <p:cNvSpPr/>
          <p:nvPr/>
        </p:nvSpPr>
        <p:spPr bwMode="auto">
          <a:xfrm>
            <a:off x="4761295" y="4653136"/>
            <a:ext cx="3750546" cy="864096"/>
          </a:xfrm>
          <a:prstGeom prst="wedgeRoundRectCallout">
            <a:avLst>
              <a:gd name="adj1" fmla="val -17672"/>
              <a:gd name="adj2" fmla="val -152419"/>
              <a:gd name="adj3" fmla="val 16667"/>
            </a:avLst>
          </a:prstGeom>
          <a:solidFill>
            <a:srgbClr val="E4EDF8"/>
          </a:solidFill>
          <a:ln w="9525" cmpd="sng">
            <a:solidFill>
              <a:srgbClr val="FF0000"/>
            </a:solidFill>
            <a:prstDash val="sysDash"/>
            <a:miter lim="800000"/>
            <a:headEnd/>
            <a:tailEnd/>
          </a:ln>
        </p:spPr>
        <p:txBody>
          <a:bodyPr rtlCol="0" anchor="ctr"/>
          <a:lstStyle/>
          <a:p>
            <a:r>
              <a:rPr lang="zh-CN" altLang="en-US" sz="1600" b="1" dirty="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用户代码：企业备案</a:t>
            </a: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的报</a:t>
            </a:r>
            <a:r>
              <a:rPr lang="zh-CN" altLang="en-US" sz="1600" b="1" dirty="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检员代码</a:t>
            </a:r>
            <a:endParaRPr lang="en-US" altLang="zh-CN" sz="1600" b="1" dirty="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a:p>
            <a:r>
              <a:rPr lang="zh-CN" altLang="en-US" sz="1600" b="1" dirty="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登录密码：初始密码</a:t>
            </a: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默认</a:t>
            </a:r>
            <a:r>
              <a:rPr lang="en-US" altLang="zh-CN" sz="1600" b="1" dirty="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123456  </a:t>
            </a:r>
            <a:endParaRPr lang="zh-CN" altLang="en-US" sz="1600" b="1" dirty="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down)">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down)">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6070512"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具体操作</a:t>
            </a:r>
            <a:r>
              <a:rPr lang="en-US" altLang="zh-CN" sz="2600" b="1" dirty="0" smtClean="0">
                <a:solidFill>
                  <a:srgbClr val="FFFF00"/>
                </a:solidFill>
                <a:effectLst>
                  <a:outerShdw blurRad="38100" dist="38100" dir="2700000" algn="tl">
                    <a:srgbClr val="000000">
                      <a:alpha val="43137"/>
                    </a:srgbClr>
                  </a:outerShdw>
                </a:effectLst>
              </a:rPr>
              <a:t>—</a:t>
            </a:r>
            <a:r>
              <a:rPr lang="zh-CN" altLang="en-US" sz="2600" b="1" dirty="0" smtClean="0">
                <a:solidFill>
                  <a:srgbClr val="FFFF00"/>
                </a:solidFill>
                <a:effectLst>
                  <a:outerShdw blurRad="38100" dist="38100" dir="2700000" algn="tl">
                    <a:srgbClr val="000000">
                      <a:alpha val="43137"/>
                    </a:srgbClr>
                  </a:outerShdw>
                </a:effectLst>
              </a:rPr>
              <a:t>查验预约</a:t>
            </a:r>
            <a:endParaRPr lang="zh-CN" altLang="en-US" sz="2600" b="1" dirty="0">
              <a:solidFill>
                <a:srgbClr val="FFFF00"/>
              </a:solidFill>
              <a:effectLst>
                <a:outerShdw blurRad="38100" dist="38100" dir="2700000" algn="tl">
                  <a:srgbClr val="000000">
                    <a:alpha val="43137"/>
                  </a:srgbClr>
                </a:outerShdw>
              </a:effectLst>
            </a:endParaRPr>
          </a:p>
        </p:txBody>
      </p:sp>
      <p:pic>
        <p:nvPicPr>
          <p:cNvPr id="757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84784"/>
            <a:ext cx="9204200" cy="3696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圆角矩形标注 4"/>
          <p:cNvSpPr/>
          <p:nvPr/>
        </p:nvSpPr>
        <p:spPr bwMode="auto">
          <a:xfrm>
            <a:off x="1750205" y="1452664"/>
            <a:ext cx="2088232" cy="648072"/>
          </a:xfrm>
          <a:prstGeom prst="wedgeRoundRectCallout">
            <a:avLst>
              <a:gd name="adj1" fmla="val -45770"/>
              <a:gd name="adj2" fmla="val 85251"/>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点击‘新增’</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
        <p:nvSpPr>
          <p:cNvPr id="6" name="圆角矩形标注 5"/>
          <p:cNvSpPr/>
          <p:nvPr/>
        </p:nvSpPr>
        <p:spPr bwMode="auto">
          <a:xfrm>
            <a:off x="3251256" y="4941168"/>
            <a:ext cx="2088232" cy="648072"/>
          </a:xfrm>
          <a:prstGeom prst="wedgeRoundRectCallout">
            <a:avLst>
              <a:gd name="adj1" fmla="val 8965"/>
              <a:gd name="adj2" fmla="val -97343"/>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显示当前查验预约的列表</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1761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75778"/>
                                        </p:tgtEl>
                                        <p:attrNameLst>
                                          <p:attrName>style.visibility</p:attrName>
                                        </p:attrNameLst>
                                      </p:cBhvr>
                                      <p:to>
                                        <p:strVal val="visible"/>
                                      </p:to>
                                    </p:set>
                                    <p:animEffect transition="in" filter="wipe(up)">
                                      <p:cBhvr>
                                        <p:cTn id="7" dur="500"/>
                                        <p:tgtEl>
                                          <p:spTgt spid="7577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6070512"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具体操作</a:t>
            </a:r>
            <a:r>
              <a:rPr lang="en-US" altLang="zh-CN" sz="2600" b="1" dirty="0" smtClean="0">
                <a:solidFill>
                  <a:srgbClr val="FFFF00"/>
                </a:solidFill>
                <a:effectLst>
                  <a:outerShdw blurRad="38100" dist="38100" dir="2700000" algn="tl">
                    <a:srgbClr val="000000">
                      <a:alpha val="43137"/>
                    </a:srgbClr>
                  </a:outerShdw>
                </a:effectLst>
              </a:rPr>
              <a:t>—</a:t>
            </a:r>
            <a:r>
              <a:rPr lang="zh-CN" altLang="en-US" sz="2600" b="1" dirty="0" smtClean="0">
                <a:solidFill>
                  <a:srgbClr val="FFFF00"/>
                </a:solidFill>
                <a:effectLst>
                  <a:outerShdw blurRad="38100" dist="38100" dir="2700000" algn="tl">
                    <a:srgbClr val="000000">
                      <a:alpha val="43137"/>
                    </a:srgbClr>
                  </a:outerShdw>
                </a:effectLst>
              </a:rPr>
              <a:t>查验预约</a:t>
            </a:r>
            <a:endParaRPr lang="zh-CN" altLang="en-US" sz="2600" b="1" dirty="0">
              <a:solidFill>
                <a:srgbClr val="FFFF00"/>
              </a:solidFill>
              <a:effectLst>
                <a:outerShdw blurRad="38100" dist="38100" dir="2700000" algn="tl">
                  <a:srgbClr val="000000">
                    <a:alpha val="43137"/>
                  </a:srgbClr>
                </a:outerShdw>
              </a:effectLst>
            </a:endParaRPr>
          </a:p>
        </p:txBody>
      </p:sp>
      <p:pic>
        <p:nvPicPr>
          <p:cNvPr id="768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043511"/>
            <a:ext cx="9144000" cy="58161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圆角矩形标注 6"/>
          <p:cNvSpPr/>
          <p:nvPr/>
        </p:nvSpPr>
        <p:spPr bwMode="auto">
          <a:xfrm>
            <a:off x="1780794" y="1124744"/>
            <a:ext cx="2940924" cy="648072"/>
          </a:xfrm>
          <a:prstGeom prst="wedgeRoundRectCallout">
            <a:avLst>
              <a:gd name="adj1" fmla="val -64746"/>
              <a:gd name="adj2" fmla="val 35452"/>
              <a:gd name="adj3" fmla="val 16667"/>
            </a:avLst>
          </a:prstGeom>
          <a:solidFill>
            <a:srgbClr val="E4EDF8"/>
          </a:solidFill>
          <a:ln w="9525" cmpd="sng">
            <a:solidFill>
              <a:srgbClr val="FF0000"/>
            </a:solidFill>
            <a:prstDash val="sysDash"/>
            <a:miter lim="800000"/>
            <a:headEnd/>
            <a:tailEnd/>
          </a:ln>
        </p:spPr>
        <p:txBody>
          <a:bodyPr rtlCol="0" anchor="ctr"/>
          <a:lstStyle/>
          <a:p>
            <a:pPr eaLnBrk="1" hangingPunct="1">
              <a:buFont typeface="Arial" panose="020B0604020202020204" pitchFamily="34" charset="0"/>
              <a:buNone/>
            </a:pPr>
            <a:r>
              <a:rPr lang="zh-CN" altLang="en-US" sz="1600" b="1" dirty="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暂</a:t>
            </a: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存：可以编辑</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a:p>
            <a:pP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申报：申报至局端不能修改</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
        <p:nvSpPr>
          <p:cNvPr id="8" name="圆角矩形标注 7"/>
          <p:cNvSpPr/>
          <p:nvPr/>
        </p:nvSpPr>
        <p:spPr bwMode="auto">
          <a:xfrm>
            <a:off x="5004048" y="3753036"/>
            <a:ext cx="2016224" cy="648072"/>
          </a:xfrm>
          <a:prstGeom prst="wedgeRoundRectCallout">
            <a:avLst>
              <a:gd name="adj1" fmla="val -79378"/>
              <a:gd name="adj2" fmla="val -76594"/>
              <a:gd name="adj3" fmla="val 16667"/>
            </a:avLst>
          </a:prstGeom>
          <a:solidFill>
            <a:srgbClr val="E4EDF8"/>
          </a:solidFill>
          <a:ln w="9525" cmpd="sng">
            <a:solidFill>
              <a:srgbClr val="FF0000"/>
            </a:solidFill>
            <a:prstDash val="sysDash"/>
            <a:miter lim="800000"/>
            <a:headEnd/>
            <a:tailEnd/>
          </a:ln>
        </p:spPr>
        <p:txBody>
          <a:bodyPr rtlCol="0" anchor="ctr"/>
          <a:lstStyle/>
          <a:p>
            <a:pP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录入相关查验信息</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28473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76802"/>
                                        </p:tgtEl>
                                        <p:attrNameLst>
                                          <p:attrName>style.visibility</p:attrName>
                                        </p:attrNameLst>
                                      </p:cBhvr>
                                      <p:to>
                                        <p:strVal val="visible"/>
                                      </p:to>
                                    </p:set>
                                    <p:animEffect transition="in" filter="wipe(up)">
                                      <p:cBhvr>
                                        <p:cTn id="7" dur="500"/>
                                        <p:tgtEl>
                                          <p:spTgt spid="7680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down)">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down)">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6070512"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具体操作</a:t>
            </a:r>
            <a:r>
              <a:rPr lang="en-US" altLang="zh-CN" sz="2600" b="1" dirty="0" smtClean="0">
                <a:solidFill>
                  <a:srgbClr val="FFFF00"/>
                </a:solidFill>
                <a:effectLst>
                  <a:outerShdw blurRad="38100" dist="38100" dir="2700000" algn="tl">
                    <a:srgbClr val="000000">
                      <a:alpha val="43137"/>
                    </a:srgbClr>
                  </a:outerShdw>
                </a:effectLst>
              </a:rPr>
              <a:t>—</a:t>
            </a:r>
            <a:r>
              <a:rPr lang="zh-CN" altLang="en-US" sz="2600" b="1" dirty="0" smtClean="0">
                <a:solidFill>
                  <a:srgbClr val="FFFF00"/>
                </a:solidFill>
                <a:effectLst>
                  <a:outerShdw blurRad="38100" dist="38100" dir="2700000" algn="tl">
                    <a:srgbClr val="000000">
                      <a:alpha val="43137"/>
                    </a:srgbClr>
                  </a:outerShdw>
                </a:effectLst>
              </a:rPr>
              <a:t>查验预约</a:t>
            </a:r>
            <a:endParaRPr lang="zh-CN" altLang="en-US" sz="2600" b="1" dirty="0">
              <a:solidFill>
                <a:srgbClr val="FFFF00"/>
              </a:solidFill>
              <a:effectLst>
                <a:outerShdw blurRad="38100" dist="38100" dir="2700000" algn="tl">
                  <a:srgbClr val="000000">
                    <a:alpha val="43137"/>
                  </a:srgbClr>
                </a:outerShdw>
              </a:effectLst>
            </a:endParaRPr>
          </a:p>
        </p:txBody>
      </p:sp>
      <p:pic>
        <p:nvPicPr>
          <p:cNvPr id="522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589" y="2132856"/>
            <a:ext cx="9130411" cy="280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圆角矩形标注 8"/>
          <p:cNvSpPr/>
          <p:nvPr/>
        </p:nvSpPr>
        <p:spPr bwMode="auto">
          <a:xfrm>
            <a:off x="4499992" y="4638633"/>
            <a:ext cx="2016224" cy="648072"/>
          </a:xfrm>
          <a:prstGeom prst="wedgeRoundRectCallout">
            <a:avLst>
              <a:gd name="adj1" fmla="val -53462"/>
              <a:gd name="adj2" fmla="val -98190"/>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申请状态显示</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65659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52226"/>
                                        </p:tgtEl>
                                        <p:attrNameLst>
                                          <p:attrName>style.visibility</p:attrName>
                                        </p:attrNameLst>
                                      </p:cBhvr>
                                      <p:to>
                                        <p:strVal val="visible"/>
                                      </p:to>
                                    </p:set>
                                    <p:animEffect transition="in" filter="wipe(down)">
                                      <p:cBhvr>
                                        <p:cTn id="7" dur="500"/>
                                        <p:tgtEl>
                                          <p:spTgt spid="5222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down)">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6070512"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具体操作</a:t>
            </a:r>
            <a:r>
              <a:rPr lang="en-US" altLang="zh-CN" sz="2600" b="1" dirty="0" smtClean="0">
                <a:solidFill>
                  <a:srgbClr val="FFFF00"/>
                </a:solidFill>
                <a:effectLst>
                  <a:outerShdw blurRad="38100" dist="38100" dir="2700000" algn="tl">
                    <a:srgbClr val="000000">
                      <a:alpha val="43137"/>
                    </a:srgbClr>
                  </a:outerShdw>
                </a:effectLst>
              </a:rPr>
              <a:t>—</a:t>
            </a:r>
            <a:r>
              <a:rPr lang="zh-CN" altLang="en-US" sz="2600" b="1" dirty="0" smtClean="0">
                <a:solidFill>
                  <a:srgbClr val="FFFF00"/>
                </a:solidFill>
                <a:effectLst>
                  <a:outerShdw blurRad="38100" dist="38100" dir="2700000" algn="tl">
                    <a:srgbClr val="000000">
                      <a:alpha val="43137"/>
                    </a:srgbClr>
                  </a:outerShdw>
                </a:effectLst>
              </a:rPr>
              <a:t>查验预约</a:t>
            </a:r>
            <a:endParaRPr lang="zh-CN" altLang="en-US" sz="2600" b="1" dirty="0">
              <a:solidFill>
                <a:srgbClr val="FFFF00"/>
              </a:solidFill>
              <a:effectLst>
                <a:outerShdw blurRad="38100" dist="38100" dir="2700000" algn="tl">
                  <a:srgbClr val="000000">
                    <a:alpha val="43137"/>
                  </a:srgbClr>
                </a:outerShdw>
              </a:effectLst>
            </a:endParaRP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68760"/>
            <a:ext cx="9031695" cy="4896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圆角矩形标注 10"/>
          <p:cNvSpPr/>
          <p:nvPr/>
        </p:nvSpPr>
        <p:spPr bwMode="auto">
          <a:xfrm>
            <a:off x="755576" y="2996952"/>
            <a:ext cx="3456384" cy="1008112"/>
          </a:xfrm>
          <a:prstGeom prst="wedgeRoundRectCallout">
            <a:avLst>
              <a:gd name="adj1" fmla="val 67219"/>
              <a:gd name="adj2" fmla="val 14838"/>
              <a:gd name="adj3" fmla="val 16667"/>
            </a:avLst>
          </a:prstGeom>
          <a:solidFill>
            <a:srgbClr val="E4EDF8"/>
          </a:solidFill>
          <a:ln w="9525" cmpd="sng">
            <a:solidFill>
              <a:srgbClr val="FF0000"/>
            </a:solidFill>
            <a:prstDash val="sysDash"/>
            <a:miter lim="800000"/>
            <a:headEnd/>
            <a:tailEnd/>
          </a:ln>
        </p:spPr>
        <p:txBody>
          <a:bodyPr rtlCol="0" anchor="ctr"/>
          <a:lstStyle/>
          <a:p>
            <a:pPr eaLnBrk="1" hangingPunct="1">
              <a:lnSpc>
                <a:spcPct val="200000"/>
              </a:lnSpc>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用户代码</a:t>
            </a: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a:t>
            </a:r>
            <a:r>
              <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ECIQ</a:t>
            </a: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登入账户</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a:p>
            <a:pPr eaLnBrk="1" hangingPunct="1">
              <a:lnSpc>
                <a:spcPct val="200000"/>
              </a:lnSpc>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登</a:t>
            </a:r>
            <a:r>
              <a:rPr lang="zh-CN" altLang="en-US" sz="1600" b="1" dirty="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录</a:t>
            </a: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密码：初始密码</a:t>
            </a: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为账户后</a:t>
            </a:r>
            <a:r>
              <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6</a:t>
            </a: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位</a:t>
            </a:r>
          </a:p>
        </p:txBody>
      </p:sp>
    </p:spTree>
    <p:extLst>
      <p:ext uri="{BB962C8B-B14F-4D97-AF65-F5344CB8AC3E}">
        <p14:creationId xmlns:p14="http://schemas.microsoft.com/office/powerpoint/2010/main" val="2028647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6070512"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具体操作</a:t>
            </a:r>
            <a:r>
              <a:rPr lang="en-US" altLang="zh-CN" sz="2600" b="1" dirty="0" smtClean="0">
                <a:solidFill>
                  <a:srgbClr val="FFFF00"/>
                </a:solidFill>
                <a:effectLst>
                  <a:outerShdw blurRad="38100" dist="38100" dir="2700000" algn="tl">
                    <a:srgbClr val="000000">
                      <a:alpha val="43137"/>
                    </a:srgbClr>
                  </a:outerShdw>
                </a:effectLst>
              </a:rPr>
              <a:t>—</a:t>
            </a:r>
            <a:r>
              <a:rPr lang="zh-CN" altLang="en-US" sz="2600" b="1" dirty="0" smtClean="0">
                <a:solidFill>
                  <a:srgbClr val="FFFF00"/>
                </a:solidFill>
                <a:effectLst>
                  <a:outerShdw blurRad="38100" dist="38100" dir="2700000" algn="tl">
                    <a:srgbClr val="000000">
                      <a:alpha val="43137"/>
                    </a:srgbClr>
                  </a:outerShdw>
                </a:effectLst>
              </a:rPr>
              <a:t>查验预约</a:t>
            </a:r>
            <a:endParaRPr lang="zh-CN" altLang="en-US" sz="2600" b="1" dirty="0">
              <a:solidFill>
                <a:srgbClr val="FFFF00"/>
              </a:solidFill>
              <a:effectLst>
                <a:outerShdw blurRad="38100" dist="38100" dir="2700000" algn="tl">
                  <a:srgbClr val="000000">
                    <a:alpha val="43137"/>
                  </a:srgbClr>
                </a:outerShdw>
              </a:effectLst>
            </a:endParaRPr>
          </a:p>
        </p:txBody>
      </p:sp>
      <p:pic>
        <p:nvPicPr>
          <p:cNvPr id="788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621129"/>
            <a:ext cx="9156648" cy="3873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圆角矩形标注 13"/>
          <p:cNvSpPr/>
          <p:nvPr/>
        </p:nvSpPr>
        <p:spPr bwMode="auto">
          <a:xfrm>
            <a:off x="1691680" y="1586699"/>
            <a:ext cx="1728192" cy="648072"/>
          </a:xfrm>
          <a:prstGeom prst="wedgeRoundRectCallout">
            <a:avLst>
              <a:gd name="adj1" fmla="val -45770"/>
              <a:gd name="adj2" fmla="val 85251"/>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选择一笔申请点击‘审批’</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20705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78850"/>
                                        </p:tgtEl>
                                        <p:attrNameLst>
                                          <p:attrName>style.visibility</p:attrName>
                                        </p:attrNameLst>
                                      </p:cBhvr>
                                      <p:to>
                                        <p:strVal val="visible"/>
                                      </p:to>
                                    </p:set>
                                    <p:animEffect transition="in" filter="wipe(up)">
                                      <p:cBhvr>
                                        <p:cTn id="7" dur="500"/>
                                        <p:tgtEl>
                                          <p:spTgt spid="7885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down)">
                                      <p:cBhvr>
                                        <p:cTn id="1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6070512"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具体操作</a:t>
            </a:r>
            <a:r>
              <a:rPr lang="en-US" altLang="zh-CN" sz="2600" b="1" dirty="0" smtClean="0">
                <a:solidFill>
                  <a:srgbClr val="FFFF00"/>
                </a:solidFill>
                <a:effectLst>
                  <a:outerShdw blurRad="38100" dist="38100" dir="2700000" algn="tl">
                    <a:srgbClr val="000000">
                      <a:alpha val="43137"/>
                    </a:srgbClr>
                  </a:outerShdw>
                </a:effectLst>
              </a:rPr>
              <a:t>—</a:t>
            </a:r>
            <a:r>
              <a:rPr lang="zh-CN" altLang="en-US" sz="2600" b="1" dirty="0" smtClean="0">
                <a:solidFill>
                  <a:srgbClr val="FFFF00"/>
                </a:solidFill>
                <a:effectLst>
                  <a:outerShdw blurRad="38100" dist="38100" dir="2700000" algn="tl">
                    <a:srgbClr val="000000">
                      <a:alpha val="43137"/>
                    </a:srgbClr>
                  </a:outerShdw>
                </a:effectLst>
              </a:rPr>
              <a:t>查验预约</a:t>
            </a:r>
            <a:endParaRPr lang="zh-CN" altLang="en-US" sz="2600" b="1" dirty="0">
              <a:solidFill>
                <a:srgbClr val="FFFF00"/>
              </a:solidFill>
              <a:effectLst>
                <a:outerShdw blurRad="38100" dist="38100" dir="2700000" algn="tl">
                  <a:srgbClr val="000000">
                    <a:alpha val="43137"/>
                  </a:srgbClr>
                </a:outerShdw>
              </a:effectLst>
            </a:endParaRPr>
          </a:p>
        </p:txBody>
      </p:sp>
      <p:pic>
        <p:nvPicPr>
          <p:cNvPr id="522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154572"/>
            <a:ext cx="8180054" cy="5442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圆角矩形标注 5"/>
          <p:cNvSpPr/>
          <p:nvPr/>
        </p:nvSpPr>
        <p:spPr bwMode="auto">
          <a:xfrm>
            <a:off x="3347864" y="3167241"/>
            <a:ext cx="2088232" cy="648072"/>
          </a:xfrm>
          <a:prstGeom prst="wedgeRoundRectCallout">
            <a:avLst>
              <a:gd name="adj1" fmla="val -50278"/>
              <a:gd name="adj2" fmla="val 112225"/>
              <a:gd name="adj3" fmla="val 16667"/>
            </a:avLst>
          </a:prstGeom>
          <a:solidFill>
            <a:srgbClr val="E4EDF8"/>
          </a:solidFill>
          <a:ln w="9525" cmpd="sng">
            <a:solidFill>
              <a:srgbClr val="FF0000"/>
            </a:solidFill>
            <a:prstDash val="sysDash"/>
            <a:miter lim="800000"/>
            <a:headEnd/>
            <a:tailEnd/>
          </a:ln>
        </p:spPr>
        <p:txBody>
          <a:bodyPr rtlCol="0" anchor="ctr"/>
          <a:lstStyle/>
          <a:p>
            <a:pPr algn="ct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局端填写查验约定  信息</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
        <p:nvSpPr>
          <p:cNvPr id="7" name="圆角矩形标注 6"/>
          <p:cNvSpPr/>
          <p:nvPr/>
        </p:nvSpPr>
        <p:spPr bwMode="auto">
          <a:xfrm>
            <a:off x="3275856" y="964287"/>
            <a:ext cx="2880320" cy="1024553"/>
          </a:xfrm>
          <a:prstGeom prst="wedgeRoundRectCallout">
            <a:avLst>
              <a:gd name="adj1" fmla="val -73155"/>
              <a:gd name="adj2" fmla="val 21677"/>
              <a:gd name="adj3" fmla="val 16667"/>
            </a:avLst>
          </a:prstGeom>
          <a:solidFill>
            <a:srgbClr val="E4EDF8"/>
          </a:solidFill>
          <a:ln w="9525" cmpd="sng">
            <a:solidFill>
              <a:srgbClr val="FF0000"/>
            </a:solidFill>
            <a:prstDash val="sysDash"/>
            <a:miter lim="800000"/>
            <a:headEnd/>
            <a:tailEnd/>
          </a:ln>
        </p:spPr>
        <p:txBody>
          <a:bodyPr rtlCol="0" anchor="ctr"/>
          <a:lstStyle/>
          <a:p>
            <a:pPr eaLnBrk="1" hangingPunct="1">
              <a:buFont typeface="Arial" panose="020B0604020202020204" pitchFamily="34" charset="0"/>
              <a:buNone/>
            </a:pPr>
            <a:r>
              <a:rPr lang="zh-CN" altLang="en-US" sz="1600" b="1" dirty="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保</a:t>
            </a: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存：局端查验信息</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a:p>
            <a:pPr eaLnBrk="1" hangingPunct="1">
              <a:buFont typeface="Arial" panose="020B0604020202020204" pitchFamily="34" charset="0"/>
              <a:buNone/>
            </a:pPr>
            <a:r>
              <a:rPr lang="zh-CN" altLang="en-US" sz="1600" b="1" dirty="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审批</a:t>
            </a: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：审批通过</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a:p>
            <a:pP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提交审批：提交到其他部</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a:p>
            <a:pPr eaLnBrk="1" hangingPunct="1">
              <a:buFont typeface="Arial" panose="020B0604020202020204" pitchFamily="34" charset="0"/>
              <a:buNone/>
            </a:pPr>
            <a:r>
              <a:rPr lang="en-US" altLang="zh-CN" sz="1600" b="1" dirty="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 </a:t>
            </a:r>
            <a:r>
              <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               </a:t>
            </a: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门进行联合审批</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28094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52226"/>
                                        </p:tgtEl>
                                        <p:attrNameLst>
                                          <p:attrName>style.visibility</p:attrName>
                                        </p:attrNameLst>
                                      </p:cBhvr>
                                      <p:to>
                                        <p:strVal val="visible"/>
                                      </p:to>
                                    </p:set>
                                    <p:animEffect transition="in" filter="wipe(up)">
                                      <p:cBhvr>
                                        <p:cTn id="7" dur="500"/>
                                        <p:tgtEl>
                                          <p:spTgt spid="5222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right)">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2195760"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项目上线情况</a:t>
            </a:r>
            <a:endParaRPr lang="zh-CN" altLang="en-US" sz="2600" b="1" dirty="0">
              <a:solidFill>
                <a:srgbClr val="FFFF00"/>
              </a:solidFill>
              <a:effectLst>
                <a:outerShdw blurRad="38100" dist="38100" dir="2700000" algn="tl">
                  <a:srgbClr val="000000">
                    <a:alpha val="43137"/>
                  </a:srgbClr>
                </a:outerShdw>
              </a:effectLst>
            </a:endParaRPr>
          </a:p>
        </p:txBody>
      </p:sp>
      <p:sp>
        <p:nvSpPr>
          <p:cNvPr id="4" name="TextBox 3"/>
          <p:cNvSpPr txBox="1"/>
          <p:nvPr/>
        </p:nvSpPr>
        <p:spPr>
          <a:xfrm>
            <a:off x="1500166" y="2428868"/>
            <a:ext cx="3000396" cy="1357322"/>
          </a:xfrm>
          <a:prstGeom prst="rect">
            <a:avLst/>
          </a:prstGeom>
          <a:noFill/>
        </p:spPr>
        <p:txBody>
          <a:bodyPr wrap="square" lIns="0" tIns="0" rIns="0" bIns="0" rtlCol="0" anchor="ctr" anchorCtr="0">
            <a:normAutofit/>
          </a:bodyPr>
          <a:lstStyle/>
          <a:p>
            <a:pPr algn="ctr"/>
            <a:endParaRPr lang="zh-CN" altLang="en-US" sz="1200" spc="200" dirty="0" smtClean="0">
              <a:latin typeface="微软雅黑" panose="020B0503020204020204" pitchFamily="34" charset="-122"/>
              <a:ea typeface="微软雅黑" panose="020B0503020204020204" pitchFamily="34" charset="-122"/>
            </a:endParaRPr>
          </a:p>
        </p:txBody>
      </p:sp>
      <p:sp>
        <p:nvSpPr>
          <p:cNvPr id="3" name="矩形 2"/>
          <p:cNvSpPr/>
          <p:nvPr/>
        </p:nvSpPr>
        <p:spPr>
          <a:xfrm>
            <a:off x="572576" y="1484784"/>
            <a:ext cx="8280350" cy="4247317"/>
          </a:xfrm>
          <a:prstGeom prst="rect">
            <a:avLst/>
          </a:prstGeom>
        </p:spPr>
        <p:txBody>
          <a:bodyPr wrap="square">
            <a:spAutoFit/>
          </a:bodyPr>
          <a:lstStyle/>
          <a:p>
            <a:pPr>
              <a:lnSpc>
                <a:spcPct val="150000"/>
              </a:lnSpc>
            </a:pPr>
            <a:r>
              <a:rPr lang="en-US" altLang="zh-CN" sz="2000" dirty="0"/>
              <a:t> </a:t>
            </a:r>
            <a:r>
              <a:rPr lang="en-US" altLang="zh-CN" sz="2000" dirty="0" smtClean="0"/>
              <a:t>      </a:t>
            </a:r>
            <a:r>
              <a:rPr lang="zh-CN" altLang="zh-CN" sz="2000" dirty="0" smtClean="0">
                <a:latin typeface="微软雅黑" panose="020B0503020204020204" pitchFamily="34" charset="-122"/>
                <a:ea typeface="微软雅黑" panose="020B0503020204020204" pitchFamily="34" charset="-122"/>
              </a:rPr>
              <a:t>全国</a:t>
            </a:r>
            <a:r>
              <a:rPr lang="zh-CN" altLang="zh-CN" sz="2000" dirty="0">
                <a:latin typeface="微软雅黑" panose="020B0503020204020204" pitchFamily="34" charset="-122"/>
                <a:ea typeface="微软雅黑" panose="020B0503020204020204" pitchFamily="34" charset="-122"/>
              </a:rPr>
              <a:t>无纸化系统（申报无纸化）开发完成后，</a:t>
            </a:r>
            <a:r>
              <a:rPr lang="en-US" altLang="zh-CN" sz="2000" dirty="0">
                <a:latin typeface="微软雅黑" panose="020B0503020204020204" pitchFamily="34" charset="-122"/>
                <a:ea typeface="微软雅黑" panose="020B0503020204020204" pitchFamily="34" charset="-122"/>
              </a:rPr>
              <a:t>2016</a:t>
            </a:r>
            <a:r>
              <a:rPr lang="zh-CN" altLang="zh-CN" sz="2000" dirty="0">
                <a:latin typeface="微软雅黑" panose="020B0503020204020204" pitchFamily="34" charset="-122"/>
                <a:ea typeface="微软雅黑" panose="020B0503020204020204" pitchFamily="34" charset="-122"/>
              </a:rPr>
              <a:t>年</a:t>
            </a:r>
            <a:r>
              <a:rPr lang="en-US" altLang="zh-CN" sz="2000" dirty="0">
                <a:latin typeface="微软雅黑" panose="020B0503020204020204" pitchFamily="34" charset="-122"/>
                <a:ea typeface="微软雅黑" panose="020B0503020204020204" pitchFamily="34" charset="-122"/>
              </a:rPr>
              <a:t>11</a:t>
            </a:r>
            <a:r>
              <a:rPr lang="zh-CN" altLang="zh-CN" sz="2000" dirty="0">
                <a:latin typeface="微软雅黑" panose="020B0503020204020204" pitchFamily="34" charset="-122"/>
                <a:ea typeface="微软雅黑" panose="020B0503020204020204" pitchFamily="34" charset="-122"/>
              </a:rPr>
              <a:t>月</a:t>
            </a:r>
            <a:r>
              <a:rPr lang="en-US" altLang="zh-CN" sz="2000" dirty="0">
                <a:latin typeface="微软雅黑" panose="020B0503020204020204" pitchFamily="34" charset="-122"/>
                <a:ea typeface="微软雅黑" panose="020B0503020204020204" pitchFamily="34" charset="-122"/>
              </a:rPr>
              <a:t>9</a:t>
            </a:r>
            <a:r>
              <a:rPr lang="zh-CN" altLang="zh-CN" sz="2000" dirty="0">
                <a:latin typeface="微软雅黑" panose="020B0503020204020204" pitchFamily="34" charset="-122"/>
                <a:ea typeface="微软雅黑" panose="020B0503020204020204" pitchFamily="34" charset="-122"/>
              </a:rPr>
              <a:t>日部署上线</a:t>
            </a:r>
            <a:r>
              <a:rPr lang="zh-CN" altLang="zh-CN" sz="2000" dirty="0" smtClean="0">
                <a:latin typeface="微软雅黑" panose="020B0503020204020204" pitchFamily="34" charset="-122"/>
                <a:ea typeface="微软雅黑" panose="020B0503020204020204" pitchFamily="34" charset="-122"/>
              </a:rPr>
              <a:t>，</a:t>
            </a:r>
            <a:r>
              <a:rPr lang="zh-CN" altLang="en-US" sz="2000" dirty="0" smtClean="0">
                <a:latin typeface="微软雅黑" panose="020B0503020204020204" pitchFamily="34" charset="-122"/>
                <a:ea typeface="微软雅黑" panose="020B0503020204020204" pitchFamily="34" charset="-122"/>
              </a:rPr>
              <a:t>江苏局作为试点局于</a:t>
            </a:r>
            <a:r>
              <a:rPr lang="en-US" altLang="zh-CN" sz="2000" dirty="0" smtClean="0">
                <a:latin typeface="微软雅黑" panose="020B0503020204020204" pitchFamily="34" charset="-122"/>
                <a:ea typeface="微软雅黑" panose="020B0503020204020204" pitchFamily="34" charset="-122"/>
              </a:rPr>
              <a:t>2016</a:t>
            </a:r>
            <a:r>
              <a:rPr lang="zh-CN" altLang="zh-CN" sz="2000" dirty="0">
                <a:latin typeface="微软雅黑" panose="020B0503020204020204" pitchFamily="34" charset="-122"/>
                <a:ea typeface="微软雅黑" panose="020B0503020204020204" pitchFamily="34" charset="-122"/>
              </a:rPr>
              <a:t>年</a:t>
            </a:r>
            <a:r>
              <a:rPr lang="en-US" altLang="zh-CN" sz="2000" dirty="0">
                <a:latin typeface="微软雅黑" panose="020B0503020204020204" pitchFamily="34" charset="-122"/>
                <a:ea typeface="微软雅黑" panose="020B0503020204020204" pitchFamily="34" charset="-122"/>
              </a:rPr>
              <a:t>11</a:t>
            </a:r>
            <a:r>
              <a:rPr lang="zh-CN" altLang="zh-CN" sz="2000" dirty="0">
                <a:latin typeface="微软雅黑" panose="020B0503020204020204" pitchFamily="34" charset="-122"/>
                <a:ea typeface="微软雅黑" panose="020B0503020204020204" pitchFamily="34" charset="-122"/>
              </a:rPr>
              <a:t>月</a:t>
            </a:r>
            <a:r>
              <a:rPr lang="en-US" altLang="zh-CN" sz="2000" dirty="0">
                <a:latin typeface="微软雅黑" panose="020B0503020204020204" pitchFamily="34" charset="-122"/>
                <a:ea typeface="微软雅黑" panose="020B0503020204020204" pitchFamily="34" charset="-122"/>
              </a:rPr>
              <a:t>10</a:t>
            </a:r>
            <a:r>
              <a:rPr lang="zh-CN" altLang="zh-CN" sz="2000" dirty="0">
                <a:latin typeface="微软雅黑" panose="020B0503020204020204" pitchFamily="34" charset="-122"/>
                <a:ea typeface="微软雅黑" panose="020B0503020204020204" pitchFamily="34" charset="-122"/>
              </a:rPr>
              <a:t>日</a:t>
            </a:r>
            <a:r>
              <a:rPr lang="zh-CN" altLang="zh-CN" sz="2000" dirty="0" smtClean="0">
                <a:latin typeface="微软雅黑" panose="020B0503020204020204" pitchFamily="34" charset="-122"/>
                <a:ea typeface="微软雅黑" panose="020B0503020204020204" pitchFamily="34" charset="-122"/>
              </a:rPr>
              <a:t>在</a:t>
            </a:r>
            <a:r>
              <a:rPr lang="zh-CN" altLang="en-US" sz="2000" dirty="0">
                <a:latin typeface="微软雅黑" panose="020B0503020204020204" pitchFamily="34" charset="-122"/>
                <a:ea typeface="微软雅黑" panose="020B0503020204020204" pitchFamily="34" charset="-122"/>
              </a:rPr>
              <a:t>江苏</a:t>
            </a:r>
            <a:r>
              <a:rPr lang="zh-CN" altLang="zh-CN" sz="2000" dirty="0" smtClean="0">
                <a:latin typeface="微软雅黑" panose="020B0503020204020204" pitchFamily="34" charset="-122"/>
                <a:ea typeface="微软雅黑" panose="020B0503020204020204" pitchFamily="34" charset="-122"/>
              </a:rPr>
              <a:t>常州</a:t>
            </a:r>
            <a:r>
              <a:rPr lang="zh-CN" altLang="zh-CN" sz="2000" dirty="0">
                <a:latin typeface="微软雅黑" panose="020B0503020204020204" pitchFamily="34" charset="-122"/>
                <a:ea typeface="微软雅黑" panose="020B0503020204020204" pitchFamily="34" charset="-122"/>
              </a:rPr>
              <a:t>召开全省范围内系统的操作培训工作</a:t>
            </a:r>
            <a:r>
              <a:rPr lang="zh-CN" altLang="zh-CN" sz="2000" dirty="0" smtClean="0">
                <a:latin typeface="微软雅黑" panose="020B0503020204020204" pitchFamily="34" charset="-122"/>
                <a:ea typeface="微软雅黑" panose="020B0503020204020204" pitchFamily="34" charset="-122"/>
              </a:rPr>
              <a:t>，要求江苏各个分支局对</a:t>
            </a:r>
            <a:r>
              <a:rPr lang="zh-CN" altLang="zh-CN" sz="2000" dirty="0">
                <a:latin typeface="微软雅黑" panose="020B0503020204020204" pitchFamily="34" charset="-122"/>
                <a:ea typeface="微软雅黑" panose="020B0503020204020204" pitchFamily="34" charset="-122"/>
              </a:rPr>
              <a:t>系统进行全面的测试使用，在经过半个月的试运行</a:t>
            </a:r>
            <a:r>
              <a:rPr lang="zh-CN" altLang="zh-CN" sz="2000" dirty="0" smtClean="0">
                <a:latin typeface="微软雅黑" panose="020B0503020204020204" pitchFamily="34" charset="-122"/>
                <a:ea typeface="微软雅黑" panose="020B0503020204020204" pitchFamily="34" charset="-122"/>
              </a:rPr>
              <a:t>，完善</a:t>
            </a:r>
            <a:r>
              <a:rPr lang="zh-CN" altLang="zh-CN" sz="2000" dirty="0">
                <a:latin typeface="微软雅黑" panose="020B0503020204020204" pitchFamily="34" charset="-122"/>
                <a:ea typeface="微软雅黑" panose="020B0503020204020204" pitchFamily="34" charset="-122"/>
              </a:rPr>
              <a:t>修改，</a:t>
            </a:r>
            <a:r>
              <a:rPr lang="en-US" altLang="zh-CN" sz="2000" dirty="0">
                <a:latin typeface="微软雅黑" panose="020B0503020204020204" pitchFamily="34" charset="-122"/>
                <a:ea typeface="微软雅黑" panose="020B0503020204020204" pitchFamily="34" charset="-122"/>
              </a:rPr>
              <a:t>2016-12-29</a:t>
            </a:r>
            <a:r>
              <a:rPr lang="zh-CN" altLang="zh-CN" sz="2000" dirty="0">
                <a:latin typeface="微软雅黑" panose="020B0503020204020204" pitchFamily="34" charset="-122"/>
                <a:ea typeface="微软雅黑" panose="020B0503020204020204" pitchFamily="34" charset="-122"/>
              </a:rPr>
              <a:t>日在江苏局举行了全省局端和企业端培训</a:t>
            </a:r>
            <a:r>
              <a:rPr lang="zh-CN" altLang="zh-CN" sz="2000" dirty="0" smtClean="0">
                <a:latin typeface="微软雅黑" panose="020B0503020204020204" pitchFamily="34" charset="-122"/>
                <a:ea typeface="微软雅黑" panose="020B0503020204020204" pitchFamily="34" charset="-122"/>
              </a:rPr>
              <a:t>，于</a:t>
            </a:r>
            <a:r>
              <a:rPr lang="en-US" altLang="zh-CN" sz="2000" dirty="0">
                <a:latin typeface="微软雅黑" panose="020B0503020204020204" pitchFamily="34" charset="-122"/>
                <a:ea typeface="微软雅黑" panose="020B0503020204020204" pitchFamily="34" charset="-122"/>
              </a:rPr>
              <a:t>2016-12-31</a:t>
            </a:r>
            <a:r>
              <a:rPr lang="zh-CN" altLang="zh-CN" sz="2000" dirty="0">
                <a:latin typeface="微软雅黑" panose="020B0503020204020204" pitchFamily="34" charset="-122"/>
                <a:ea typeface="微软雅黑" panose="020B0503020204020204" pitchFamily="34" charset="-122"/>
              </a:rPr>
              <a:t>日正式</a:t>
            </a:r>
            <a:r>
              <a:rPr lang="zh-CN" altLang="zh-CN" sz="2000" dirty="0" smtClean="0">
                <a:latin typeface="微软雅黑" panose="020B0503020204020204" pitchFamily="34" charset="-122"/>
                <a:ea typeface="微软雅黑" panose="020B0503020204020204" pitchFamily="34" charset="-122"/>
              </a:rPr>
              <a:t>上线</a:t>
            </a:r>
            <a:r>
              <a:rPr lang="zh-CN" altLang="en-US" sz="2000" dirty="0" smtClean="0">
                <a:latin typeface="微软雅黑" panose="020B0503020204020204" pitchFamily="34" charset="-122"/>
                <a:ea typeface="微软雅黑" panose="020B0503020204020204" pitchFamily="34" charset="-122"/>
              </a:rPr>
              <a:t>。  </a:t>
            </a:r>
            <a:endParaRPr lang="en-US" altLang="zh-CN" sz="2000" dirty="0" smtClean="0">
              <a:latin typeface="微软雅黑" panose="020B0503020204020204" pitchFamily="34" charset="-122"/>
              <a:ea typeface="微软雅黑" panose="020B0503020204020204" pitchFamily="34" charset="-122"/>
            </a:endParaRPr>
          </a:p>
          <a:p>
            <a:pPr>
              <a:lnSpc>
                <a:spcPct val="150000"/>
              </a:lnSpc>
            </a:pPr>
            <a:r>
              <a:rPr lang="en-US" altLang="zh-CN" sz="2000" dirty="0">
                <a:latin typeface="微软雅黑" panose="020B0503020204020204" pitchFamily="34" charset="-122"/>
                <a:ea typeface="微软雅黑" panose="020B0503020204020204" pitchFamily="34" charset="-122"/>
              </a:rPr>
              <a:t> </a:t>
            </a:r>
            <a:r>
              <a:rPr lang="en-US" altLang="zh-CN" sz="2000" dirty="0" smtClean="0">
                <a:latin typeface="微软雅黑" panose="020B0503020204020204" pitchFamily="34" charset="-122"/>
                <a:ea typeface="微软雅黑" panose="020B0503020204020204" pitchFamily="34" charset="-122"/>
              </a:rPr>
              <a:t>    17</a:t>
            </a:r>
            <a:r>
              <a:rPr lang="zh-CN" altLang="en-US" sz="2000" dirty="0" smtClean="0">
                <a:latin typeface="微软雅黑" panose="020B0503020204020204" pitchFamily="34" charset="-122"/>
                <a:ea typeface="微软雅黑" panose="020B0503020204020204" pitchFamily="34" charset="-122"/>
              </a:rPr>
              <a:t>年按国家局部署安排</a:t>
            </a:r>
            <a:r>
              <a:rPr lang="zh-CN" altLang="en-US" sz="2000" dirty="0">
                <a:latin typeface="微软雅黑" panose="020B0503020204020204" pitchFamily="34" charset="-122"/>
                <a:ea typeface="微软雅黑" panose="020B0503020204020204" pitchFamily="34" charset="-122"/>
              </a:rPr>
              <a:t>第一</a:t>
            </a:r>
            <a:r>
              <a:rPr lang="zh-CN" altLang="en-US" sz="2000" dirty="0" smtClean="0">
                <a:latin typeface="微软雅黑" panose="020B0503020204020204" pitchFamily="34" charset="-122"/>
                <a:ea typeface="微软雅黑" panose="020B0503020204020204" pitchFamily="34" charset="-122"/>
              </a:rPr>
              <a:t>批</a:t>
            </a:r>
            <a:r>
              <a:rPr lang="en-US" altLang="zh-CN" sz="2000" dirty="0">
                <a:latin typeface="微软雅黑" panose="020B0503020204020204" pitchFamily="34" charset="-122"/>
                <a:ea typeface="微软雅黑" panose="020B0503020204020204" pitchFamily="34" charset="-122"/>
              </a:rPr>
              <a:t>8</a:t>
            </a:r>
            <a:r>
              <a:rPr lang="zh-CN" altLang="en-US" sz="2000" dirty="0" smtClean="0">
                <a:latin typeface="微软雅黑" panose="020B0503020204020204" pitchFamily="34" charset="-122"/>
                <a:ea typeface="微软雅黑" panose="020B0503020204020204" pitchFamily="34" charset="-122"/>
              </a:rPr>
              <a:t>个局（江苏、宁波、山东、深圳、四川、辽宁、天津、广东）上线全国无纸化正式版。</a:t>
            </a:r>
            <a:endParaRPr lang="en-US" altLang="zh-CN" sz="2000" dirty="0" smtClean="0">
              <a:latin typeface="微软雅黑" panose="020B0503020204020204" pitchFamily="34" charset="-122"/>
              <a:ea typeface="微软雅黑" panose="020B0503020204020204" pitchFamily="34" charset="-122"/>
            </a:endParaRPr>
          </a:p>
          <a:p>
            <a:pPr>
              <a:lnSpc>
                <a:spcPct val="150000"/>
              </a:lnSpc>
            </a:pPr>
            <a:r>
              <a:rPr lang="en-US" altLang="zh-CN" sz="2000" dirty="0">
                <a:latin typeface="微软雅黑" panose="020B0503020204020204" pitchFamily="34" charset="-122"/>
                <a:ea typeface="微软雅黑" panose="020B0503020204020204" pitchFamily="34" charset="-122"/>
              </a:rPr>
              <a:t> </a:t>
            </a:r>
            <a:r>
              <a:rPr lang="en-US" altLang="zh-CN" sz="2000" dirty="0" smtClean="0">
                <a:latin typeface="微软雅黑" panose="020B0503020204020204" pitchFamily="34" charset="-122"/>
                <a:ea typeface="微软雅黑" panose="020B0503020204020204" pitchFamily="34" charset="-122"/>
              </a:rPr>
              <a:t>   </a:t>
            </a:r>
            <a:r>
              <a:rPr lang="zh-CN" altLang="zh-CN" sz="2000" dirty="0" smtClean="0">
                <a:latin typeface="微软雅黑" panose="020B0503020204020204" pitchFamily="34" charset="-122"/>
                <a:ea typeface="微软雅黑" panose="020B0503020204020204" pitchFamily="34" charset="-122"/>
              </a:rPr>
              <a:t>截止</a:t>
            </a:r>
            <a:r>
              <a:rPr lang="zh-CN" altLang="zh-CN" sz="2000" dirty="0">
                <a:latin typeface="微软雅黑" panose="020B0503020204020204" pitchFamily="34" charset="-122"/>
                <a:ea typeface="微软雅黑" panose="020B0503020204020204" pitchFamily="34" charset="-122"/>
              </a:rPr>
              <a:t>到</a:t>
            </a:r>
            <a:r>
              <a:rPr lang="en-US" altLang="zh-CN" sz="2000" dirty="0">
                <a:latin typeface="微软雅黑" panose="020B0503020204020204" pitchFamily="34" charset="-122"/>
                <a:ea typeface="微软雅黑" panose="020B0503020204020204" pitchFamily="34" charset="-122"/>
              </a:rPr>
              <a:t>2</a:t>
            </a:r>
            <a:r>
              <a:rPr lang="zh-CN" altLang="zh-CN" sz="2000" dirty="0">
                <a:latin typeface="微软雅黑" panose="020B0503020204020204" pitchFamily="34" charset="-122"/>
                <a:ea typeface="微软雅黑" panose="020B0503020204020204" pitchFamily="34" charset="-122"/>
              </a:rPr>
              <a:t>月</a:t>
            </a:r>
            <a:r>
              <a:rPr lang="en-US" altLang="zh-CN" sz="2000" dirty="0">
                <a:latin typeface="微软雅黑" panose="020B0503020204020204" pitchFamily="34" charset="-122"/>
                <a:ea typeface="微软雅黑" panose="020B0503020204020204" pitchFamily="34" charset="-122"/>
              </a:rPr>
              <a:t>10</a:t>
            </a:r>
            <a:r>
              <a:rPr lang="zh-CN" altLang="zh-CN" sz="2000" dirty="0">
                <a:latin typeface="微软雅黑" panose="020B0503020204020204" pitchFamily="34" charset="-122"/>
                <a:ea typeface="微软雅黑" panose="020B0503020204020204" pitchFamily="34" charset="-122"/>
              </a:rPr>
              <a:t>日</a:t>
            </a:r>
            <a:r>
              <a:rPr lang="zh-CN" altLang="zh-CN" sz="2000" dirty="0" smtClean="0">
                <a:latin typeface="微软雅黑" panose="020B0503020204020204" pitchFamily="34" charset="-122"/>
                <a:ea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rPr>
              <a:t>已</a:t>
            </a:r>
            <a:r>
              <a:rPr lang="zh-CN" altLang="zh-CN" sz="2000" dirty="0" smtClean="0">
                <a:latin typeface="微软雅黑" panose="020B0503020204020204" pitchFamily="34" charset="-122"/>
                <a:ea typeface="微软雅黑" panose="020B0503020204020204" pitchFamily="34" charset="-122"/>
              </a:rPr>
              <a:t>有</a:t>
            </a:r>
            <a:r>
              <a:rPr lang="en-US" altLang="zh-CN" sz="2000" dirty="0">
                <a:latin typeface="微软雅黑" panose="020B0503020204020204" pitchFamily="34" charset="-122"/>
                <a:ea typeface="微软雅黑" panose="020B0503020204020204" pitchFamily="34" charset="-122"/>
              </a:rPr>
              <a:t>6</a:t>
            </a:r>
            <a:r>
              <a:rPr lang="zh-CN" altLang="zh-CN" sz="2000" dirty="0" smtClean="0">
                <a:latin typeface="微软雅黑" panose="020B0503020204020204" pitchFamily="34" charset="-122"/>
                <a:ea typeface="微软雅黑" panose="020B0503020204020204" pitchFamily="34" charset="-122"/>
              </a:rPr>
              <a:t>个</a:t>
            </a:r>
            <a:r>
              <a:rPr lang="zh-CN" altLang="zh-CN" sz="2000" dirty="0">
                <a:latin typeface="微软雅黑" panose="020B0503020204020204" pitchFamily="34" charset="-122"/>
                <a:ea typeface="微软雅黑" panose="020B0503020204020204" pitchFamily="34" charset="-122"/>
              </a:rPr>
              <a:t>直属局完成了无纸化系统的安装部署，具体详情</a:t>
            </a:r>
            <a:r>
              <a:rPr lang="zh-CN" altLang="zh-CN" sz="2000" dirty="0" smtClean="0">
                <a:latin typeface="微软雅黑" panose="020B0503020204020204" pitchFamily="34" charset="-122"/>
                <a:ea typeface="微软雅黑" panose="020B0503020204020204" pitchFamily="34" charset="-122"/>
              </a:rPr>
              <a:t>如</a:t>
            </a:r>
            <a:r>
              <a:rPr lang="zh-CN" altLang="en-US" sz="2000" dirty="0" smtClean="0">
                <a:latin typeface="微软雅黑" panose="020B0503020204020204" pitchFamily="34" charset="-122"/>
                <a:ea typeface="微软雅黑" panose="020B0503020204020204" pitchFamily="34" charset="-122"/>
              </a:rPr>
              <a:t>下图</a:t>
            </a:r>
            <a:r>
              <a:rPr lang="zh-CN" altLang="zh-CN" sz="2000" dirty="0" smtClean="0">
                <a:latin typeface="微软雅黑" panose="020B0503020204020204" pitchFamily="34" charset="-122"/>
                <a:ea typeface="微软雅黑" panose="020B0503020204020204" pitchFamily="34" charset="-122"/>
              </a:rPr>
              <a:t>所</a:t>
            </a:r>
            <a:r>
              <a:rPr lang="zh-CN" altLang="zh-CN" sz="2000" dirty="0">
                <a:latin typeface="微软雅黑" panose="020B0503020204020204" pitchFamily="34" charset="-122"/>
                <a:ea typeface="微软雅黑" panose="020B0503020204020204" pitchFamily="34" charset="-122"/>
              </a:rPr>
              <a:t>示</a:t>
            </a:r>
            <a:r>
              <a:rPr lang="zh-CN" altLang="zh-CN" sz="2000" dirty="0" smtClean="0">
                <a:latin typeface="微软雅黑" panose="020B0503020204020204" pitchFamily="34" charset="-122"/>
                <a:ea typeface="微软雅黑" panose="020B0503020204020204" pitchFamily="34" charset="-122"/>
              </a:rPr>
              <a:t>：</a:t>
            </a:r>
            <a:endParaRPr lang="en-US" altLang="zh-CN" sz="2000" b="1" dirty="0" smtClean="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67320277"/>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6070512"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具体操作</a:t>
            </a:r>
            <a:r>
              <a:rPr lang="en-US" altLang="zh-CN" sz="2600" b="1" dirty="0" smtClean="0">
                <a:solidFill>
                  <a:srgbClr val="FFFF00"/>
                </a:solidFill>
                <a:effectLst>
                  <a:outerShdw blurRad="38100" dist="38100" dir="2700000" algn="tl">
                    <a:srgbClr val="000000">
                      <a:alpha val="43137"/>
                    </a:srgbClr>
                  </a:outerShdw>
                </a:effectLst>
              </a:rPr>
              <a:t>—</a:t>
            </a:r>
            <a:r>
              <a:rPr lang="zh-CN" altLang="en-US" sz="2600" b="1" dirty="0" smtClean="0">
                <a:solidFill>
                  <a:srgbClr val="FFFF00"/>
                </a:solidFill>
                <a:effectLst>
                  <a:outerShdw blurRad="38100" dist="38100" dir="2700000" algn="tl">
                    <a:srgbClr val="000000">
                      <a:alpha val="43137"/>
                    </a:srgbClr>
                  </a:outerShdw>
                </a:effectLst>
              </a:rPr>
              <a:t>查验预约</a:t>
            </a:r>
            <a:endParaRPr lang="zh-CN" altLang="en-US" sz="2600" b="1" dirty="0">
              <a:solidFill>
                <a:srgbClr val="FFFF00"/>
              </a:solidFill>
              <a:effectLst>
                <a:outerShdw blurRad="38100" dist="38100" dir="2700000" algn="tl">
                  <a:srgbClr val="000000">
                    <a:alpha val="43137"/>
                  </a:srgbClr>
                </a:outerShdw>
              </a:effectLst>
            </a:endParaRPr>
          </a:p>
        </p:txBody>
      </p:sp>
      <p:pic>
        <p:nvPicPr>
          <p:cNvPr id="808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69" y="1628800"/>
            <a:ext cx="9066253" cy="36705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圆角矩形标注 7"/>
          <p:cNvSpPr/>
          <p:nvPr/>
        </p:nvSpPr>
        <p:spPr bwMode="auto">
          <a:xfrm>
            <a:off x="4530059" y="1772816"/>
            <a:ext cx="2045171" cy="730840"/>
          </a:xfrm>
          <a:prstGeom prst="wedgeRoundRectCallout">
            <a:avLst>
              <a:gd name="adj1" fmla="val -32193"/>
              <a:gd name="adj2" fmla="val 117935"/>
              <a:gd name="adj3" fmla="val 16667"/>
            </a:avLst>
          </a:prstGeom>
          <a:solidFill>
            <a:srgbClr val="E4EDF8"/>
          </a:solidFill>
          <a:ln w="9525" cmpd="sng">
            <a:solidFill>
              <a:srgbClr val="FF0000"/>
            </a:solidFill>
            <a:prstDash val="sysDash"/>
            <a:miter lim="800000"/>
            <a:headEnd/>
            <a:tailEnd/>
          </a:ln>
        </p:spPr>
        <p:txBody>
          <a:bodyPr rtlCol="0" anchor="ctr"/>
          <a:lstStyle/>
          <a:p>
            <a:pPr eaLnBrk="1" hangingPunct="1">
              <a:buFont typeface="Arial" panose="020B0604020202020204" pitchFamily="34" charset="0"/>
              <a:buNone/>
            </a:pPr>
            <a:r>
              <a:rPr lang="zh-CN" altLang="en-US"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rPr>
              <a:t>完成查验预约申请</a:t>
            </a:r>
            <a:endParaRPr lang="en-US" altLang="zh-CN" sz="1600" b="1" dirty="0" smtClean="0">
              <a:solidFill>
                <a:srgbClr val="FF0000"/>
              </a:solidFill>
              <a:effectLst>
                <a:outerShdw blurRad="38100" dist="38100" dir="2700000" algn="tl">
                  <a:srgbClr val="FFFFFF"/>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66794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80898"/>
                                        </p:tgtEl>
                                        <p:attrNameLst>
                                          <p:attrName>style.visibility</p:attrName>
                                        </p:attrNameLst>
                                      </p:cBhvr>
                                      <p:to>
                                        <p:strVal val="visible"/>
                                      </p:to>
                                    </p:set>
                                    <p:animEffect transition="in" filter="wipe(up)">
                                      <p:cBhvr>
                                        <p:cTn id="7" dur="500"/>
                                        <p:tgtEl>
                                          <p:spTgt spid="8089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down)">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9"/>
          <p:cNvSpPr>
            <a:spLocks noChangeArrowheads="1"/>
          </p:cNvSpPr>
          <p:nvPr/>
        </p:nvSpPr>
        <p:spPr bwMode="auto">
          <a:xfrm>
            <a:off x="216000" y="216000"/>
            <a:ext cx="2255837"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目 录</a:t>
            </a:r>
            <a:endParaRPr lang="zh-CN" altLang="en-US" sz="2600" b="1" dirty="0">
              <a:solidFill>
                <a:srgbClr val="FFFF00"/>
              </a:solidFill>
              <a:effectLst>
                <a:outerShdw blurRad="38100" dist="38100" dir="2700000" algn="tl">
                  <a:srgbClr val="000000">
                    <a:alpha val="43137"/>
                  </a:srgbClr>
                </a:outerShdw>
              </a:effectLst>
            </a:endParaRPr>
          </a:p>
        </p:txBody>
      </p:sp>
      <p:grpSp>
        <p:nvGrpSpPr>
          <p:cNvPr id="2" name="组合 75"/>
          <p:cNvGrpSpPr>
            <a:grpSpLocks/>
          </p:cNvGrpSpPr>
          <p:nvPr/>
        </p:nvGrpSpPr>
        <p:grpSpPr bwMode="auto">
          <a:xfrm>
            <a:off x="1900568" y="2139305"/>
            <a:ext cx="4694972" cy="498475"/>
            <a:chOff x="0" y="0"/>
            <a:chExt cx="4696613" cy="498330"/>
          </a:xfrm>
        </p:grpSpPr>
        <p:sp>
          <p:nvSpPr>
            <p:cNvPr id="29" name="圆角矩形 8"/>
            <p:cNvSpPr>
              <a:spLocks noChangeArrowheads="1"/>
            </p:cNvSpPr>
            <p:nvPr/>
          </p:nvSpPr>
          <p:spPr bwMode="auto">
            <a:xfrm>
              <a:off x="23820" y="0"/>
              <a:ext cx="474829" cy="426914"/>
            </a:xfrm>
            <a:prstGeom prst="roundRect">
              <a:avLst>
                <a:gd name="adj" fmla="val 16667"/>
              </a:avLst>
            </a:prstGeom>
            <a:solidFill>
              <a:srgbClr val="198BB3"/>
            </a:solidFill>
            <a:ln w="19050">
              <a:solidFill>
                <a:srgbClr val="95B3D7"/>
              </a:solidFill>
              <a:round/>
              <a:headEnd/>
              <a:tailEnd/>
            </a:ln>
          </p:spPr>
          <p:txBody>
            <a:bodyPr/>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pPr algn="ctr" eaLnBrk="1" hangingPunct="1">
                <a:buFont typeface="Arial" panose="020B0604020202020204" pitchFamily="34" charset="0"/>
                <a:buNone/>
              </a:pPr>
              <a:r>
                <a:rPr lang="en-US" altLang="zh-CN">
                  <a:solidFill>
                    <a:schemeClr val="bg1"/>
                  </a:solidFill>
                  <a:latin typeface="Arial" panose="020B0604020202020204" pitchFamily="34" charset="0"/>
                  <a:sym typeface="Calibri" panose="020F0502020204030204" pitchFamily="34" charset="0"/>
                </a:rPr>
                <a:t>1</a:t>
              </a:r>
              <a:endParaRPr lang="zh-CN" altLang="en-US">
                <a:solidFill>
                  <a:schemeClr val="bg1"/>
                </a:solidFill>
                <a:latin typeface="Arial" panose="020B0604020202020204" pitchFamily="34" charset="0"/>
                <a:sym typeface="Calibri" panose="020F0502020204030204" pitchFamily="34" charset="0"/>
              </a:endParaRPr>
            </a:p>
          </p:txBody>
        </p:sp>
        <p:cxnSp>
          <p:nvCxnSpPr>
            <p:cNvPr id="30" name="直接连接符 9"/>
            <p:cNvCxnSpPr>
              <a:cxnSpLocks noChangeShapeType="1"/>
            </p:cNvCxnSpPr>
            <p:nvPr/>
          </p:nvCxnSpPr>
          <p:spPr bwMode="auto">
            <a:xfrm flipV="1">
              <a:off x="0" y="491249"/>
              <a:ext cx="4696614" cy="7081"/>
            </a:xfrm>
            <a:prstGeom prst="line">
              <a:avLst/>
            </a:prstGeom>
            <a:noFill/>
            <a:ln w="19050">
              <a:solidFill>
                <a:srgbClr val="4BACC6"/>
              </a:solidFill>
              <a:round/>
              <a:headEnd/>
              <a:tailEnd/>
            </a:ln>
            <a:extLst>
              <a:ext uri="{909E8E84-426E-40DD-AFC4-6F175D3DCCD1}">
                <a14:hiddenFill xmlns:a14="http://schemas.microsoft.com/office/drawing/2010/main">
                  <a:noFill/>
                </a14:hiddenFill>
              </a:ext>
            </a:extLst>
          </p:spPr>
        </p:cxnSp>
      </p:grpSp>
      <p:sp>
        <p:nvSpPr>
          <p:cNvPr id="31" name="矩形 10"/>
          <p:cNvSpPr>
            <a:spLocks noChangeArrowheads="1"/>
          </p:cNvSpPr>
          <p:nvPr/>
        </p:nvSpPr>
        <p:spPr bwMode="auto">
          <a:xfrm>
            <a:off x="3621058" y="2139305"/>
            <a:ext cx="2806626"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r>
              <a:rPr lang="zh-CN" altLang="en-US" sz="2800" b="1" dirty="0">
                <a:solidFill>
                  <a:srgbClr val="595959"/>
                </a:solidFill>
                <a:ea typeface="微软雅黑" panose="020B0503020204020204" pitchFamily="34" charset="-122"/>
                <a:sym typeface="Calibri" panose="020F0502020204030204" pitchFamily="34" charset="0"/>
              </a:rPr>
              <a:t>项目</a:t>
            </a:r>
            <a:r>
              <a:rPr lang="zh-CN" altLang="en-US" sz="2800" b="1" dirty="0" smtClean="0">
                <a:solidFill>
                  <a:srgbClr val="595959"/>
                </a:solidFill>
                <a:ea typeface="微软雅黑" panose="020B0503020204020204" pitchFamily="34" charset="-122"/>
                <a:sym typeface="Calibri" panose="020F0502020204030204" pitchFamily="34" charset="0"/>
              </a:rPr>
              <a:t>介绍</a:t>
            </a:r>
            <a:endParaRPr lang="zh-CN" altLang="en-US" sz="2800" b="1" dirty="0">
              <a:solidFill>
                <a:srgbClr val="595959"/>
              </a:solidFill>
              <a:ea typeface="微软雅黑" panose="020B0503020204020204" pitchFamily="34" charset="-122"/>
              <a:sym typeface="Calibri" panose="020F0502020204030204" pitchFamily="34" charset="0"/>
            </a:endParaRPr>
          </a:p>
        </p:txBody>
      </p:sp>
      <p:sp>
        <p:nvSpPr>
          <p:cNvPr id="32" name="矩形 11"/>
          <p:cNvSpPr>
            <a:spLocks noChangeArrowheads="1"/>
          </p:cNvSpPr>
          <p:nvPr/>
        </p:nvSpPr>
        <p:spPr bwMode="auto">
          <a:xfrm>
            <a:off x="3621057" y="2786509"/>
            <a:ext cx="2662163" cy="50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pPr>
              <a:buFont typeface="Arial" panose="020B0604020202020204" pitchFamily="34" charset="0"/>
              <a:buNone/>
            </a:pPr>
            <a:endParaRPr lang="zh-CN" altLang="en-US" sz="2400" b="1" dirty="0">
              <a:solidFill>
                <a:srgbClr val="FF0000"/>
              </a:solidFill>
              <a:ea typeface="微软雅黑" panose="020B0503020204020204" pitchFamily="34" charset="-122"/>
              <a:sym typeface="Calibri" panose="020F0502020204030204" pitchFamily="34" charset="0"/>
            </a:endParaRPr>
          </a:p>
        </p:txBody>
      </p:sp>
      <p:grpSp>
        <p:nvGrpSpPr>
          <p:cNvPr id="3" name="组合 76"/>
          <p:cNvGrpSpPr>
            <a:grpSpLocks/>
          </p:cNvGrpSpPr>
          <p:nvPr/>
        </p:nvGrpSpPr>
        <p:grpSpPr bwMode="auto">
          <a:xfrm>
            <a:off x="1900568" y="2794446"/>
            <a:ext cx="4678362" cy="498475"/>
            <a:chOff x="0" y="0"/>
            <a:chExt cx="4680000" cy="498330"/>
          </a:xfrm>
        </p:grpSpPr>
        <p:sp>
          <p:nvSpPr>
            <p:cNvPr id="34" name="圆角矩形 13"/>
            <p:cNvSpPr>
              <a:spLocks noChangeArrowheads="1"/>
            </p:cNvSpPr>
            <p:nvPr/>
          </p:nvSpPr>
          <p:spPr bwMode="auto">
            <a:xfrm>
              <a:off x="23820" y="0"/>
              <a:ext cx="474829" cy="426914"/>
            </a:xfrm>
            <a:prstGeom prst="roundRect">
              <a:avLst>
                <a:gd name="adj" fmla="val 16667"/>
              </a:avLst>
            </a:prstGeom>
            <a:solidFill>
              <a:srgbClr val="198BB3"/>
            </a:solidFill>
            <a:ln w="19050">
              <a:solidFill>
                <a:srgbClr val="95B3D7"/>
              </a:solidFill>
              <a:round/>
              <a:headEnd/>
              <a:tailEnd/>
            </a:ln>
          </p:spPr>
          <p:txBody>
            <a:bodyPr/>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pPr algn="ctr" eaLnBrk="1" hangingPunct="1">
                <a:buFont typeface="Arial" panose="020B0604020202020204" pitchFamily="34" charset="0"/>
                <a:buNone/>
              </a:pPr>
              <a:r>
                <a:rPr lang="en-US" altLang="zh-CN">
                  <a:solidFill>
                    <a:schemeClr val="bg1"/>
                  </a:solidFill>
                  <a:latin typeface="Arial" panose="020B0604020202020204" pitchFamily="34" charset="0"/>
                  <a:sym typeface="Calibri" panose="020F0502020204030204" pitchFamily="34" charset="0"/>
                </a:rPr>
                <a:t>2</a:t>
              </a:r>
              <a:endParaRPr lang="zh-CN" altLang="en-US">
                <a:solidFill>
                  <a:schemeClr val="bg1"/>
                </a:solidFill>
                <a:latin typeface="Arial" panose="020B0604020202020204" pitchFamily="34" charset="0"/>
                <a:sym typeface="Calibri" panose="020F0502020204030204" pitchFamily="34" charset="0"/>
              </a:endParaRPr>
            </a:p>
          </p:txBody>
        </p:sp>
        <p:cxnSp>
          <p:nvCxnSpPr>
            <p:cNvPr id="35" name="直接连接符 14"/>
            <p:cNvCxnSpPr>
              <a:cxnSpLocks noChangeShapeType="1"/>
            </p:cNvCxnSpPr>
            <p:nvPr/>
          </p:nvCxnSpPr>
          <p:spPr bwMode="auto">
            <a:xfrm>
              <a:off x="0" y="498330"/>
              <a:ext cx="4680000" cy="0"/>
            </a:xfrm>
            <a:prstGeom prst="line">
              <a:avLst/>
            </a:prstGeom>
            <a:noFill/>
            <a:ln w="19050">
              <a:solidFill>
                <a:srgbClr val="4BACC6"/>
              </a:solidFill>
              <a:round/>
              <a:headEnd/>
              <a:tailEnd/>
            </a:ln>
            <a:extLst>
              <a:ext uri="{909E8E84-426E-40DD-AFC4-6F175D3DCCD1}">
                <a14:hiddenFill xmlns:a14="http://schemas.microsoft.com/office/drawing/2010/main">
                  <a:noFill/>
                </a14:hiddenFill>
              </a:ext>
            </a:extLst>
          </p:spPr>
        </p:cxnSp>
      </p:grpSp>
      <p:sp>
        <p:nvSpPr>
          <p:cNvPr id="36" name="矩形 15"/>
          <p:cNvSpPr>
            <a:spLocks noChangeArrowheads="1"/>
          </p:cNvSpPr>
          <p:nvPr/>
        </p:nvSpPr>
        <p:spPr bwMode="auto">
          <a:xfrm>
            <a:off x="3621057" y="2751584"/>
            <a:ext cx="3382962"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endParaRPr lang="zh-CN" altLang="en-US" sz="2800" b="1" dirty="0">
              <a:solidFill>
                <a:srgbClr val="595959"/>
              </a:solidFill>
              <a:ea typeface="微软雅黑" panose="020B0503020204020204" pitchFamily="34" charset="-122"/>
              <a:sym typeface="Calibri" panose="020F0502020204030204" pitchFamily="34" charset="0"/>
            </a:endParaRPr>
          </a:p>
          <a:p>
            <a:endParaRPr lang="zh-CN" altLang="en-US" sz="2800" b="1" dirty="0">
              <a:solidFill>
                <a:srgbClr val="595959"/>
              </a:solidFill>
              <a:ea typeface="微软雅黑" panose="020B0503020204020204" pitchFamily="34" charset="-122"/>
              <a:sym typeface="Calibri" panose="020F0502020204030204" pitchFamily="34" charset="0"/>
            </a:endParaRPr>
          </a:p>
        </p:txBody>
      </p:sp>
      <p:grpSp>
        <p:nvGrpSpPr>
          <p:cNvPr id="4" name="组合 79"/>
          <p:cNvGrpSpPr>
            <a:grpSpLocks/>
          </p:cNvGrpSpPr>
          <p:nvPr/>
        </p:nvGrpSpPr>
        <p:grpSpPr bwMode="auto">
          <a:xfrm>
            <a:off x="1900568" y="3434581"/>
            <a:ext cx="4678362" cy="498475"/>
            <a:chOff x="0" y="0"/>
            <a:chExt cx="4680000" cy="498330"/>
          </a:xfrm>
        </p:grpSpPr>
        <p:sp>
          <p:nvSpPr>
            <p:cNvPr id="38" name="圆角矩形 17"/>
            <p:cNvSpPr>
              <a:spLocks noChangeArrowheads="1"/>
            </p:cNvSpPr>
            <p:nvPr/>
          </p:nvSpPr>
          <p:spPr bwMode="auto">
            <a:xfrm>
              <a:off x="23820" y="0"/>
              <a:ext cx="474829" cy="426914"/>
            </a:xfrm>
            <a:prstGeom prst="roundRect">
              <a:avLst>
                <a:gd name="adj" fmla="val 16667"/>
              </a:avLst>
            </a:prstGeom>
            <a:solidFill>
              <a:srgbClr val="198BB3"/>
            </a:solidFill>
            <a:ln w="19050">
              <a:solidFill>
                <a:srgbClr val="95B3D7"/>
              </a:solidFill>
              <a:round/>
              <a:headEnd/>
              <a:tailEnd/>
            </a:ln>
          </p:spPr>
          <p:txBody>
            <a:bodyPr/>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pPr algn="ctr" eaLnBrk="1" hangingPunct="1">
                <a:buFont typeface="Arial" panose="020B0604020202020204" pitchFamily="34" charset="0"/>
                <a:buNone/>
              </a:pPr>
              <a:r>
                <a:rPr lang="en-US" altLang="zh-CN">
                  <a:solidFill>
                    <a:schemeClr val="bg1"/>
                  </a:solidFill>
                  <a:latin typeface="Arial" panose="020B0604020202020204" pitchFamily="34" charset="0"/>
                  <a:sym typeface="Calibri" panose="020F0502020204030204" pitchFamily="34" charset="0"/>
                </a:rPr>
                <a:t>3</a:t>
              </a:r>
              <a:endParaRPr lang="zh-CN" altLang="en-US">
                <a:solidFill>
                  <a:schemeClr val="bg1"/>
                </a:solidFill>
                <a:latin typeface="Arial" panose="020B0604020202020204" pitchFamily="34" charset="0"/>
                <a:sym typeface="Calibri" panose="020F0502020204030204" pitchFamily="34" charset="0"/>
              </a:endParaRPr>
            </a:p>
          </p:txBody>
        </p:sp>
        <p:cxnSp>
          <p:nvCxnSpPr>
            <p:cNvPr id="39" name="直接连接符 18"/>
            <p:cNvCxnSpPr>
              <a:cxnSpLocks noChangeShapeType="1"/>
            </p:cNvCxnSpPr>
            <p:nvPr/>
          </p:nvCxnSpPr>
          <p:spPr bwMode="auto">
            <a:xfrm>
              <a:off x="0" y="498330"/>
              <a:ext cx="4680000" cy="0"/>
            </a:xfrm>
            <a:prstGeom prst="line">
              <a:avLst/>
            </a:prstGeom>
            <a:noFill/>
            <a:ln w="19050">
              <a:solidFill>
                <a:srgbClr val="4BACC6"/>
              </a:solidFill>
              <a:round/>
              <a:headEnd/>
              <a:tailEnd/>
            </a:ln>
            <a:extLst>
              <a:ext uri="{909E8E84-426E-40DD-AFC4-6F175D3DCCD1}">
                <a14:hiddenFill xmlns:a14="http://schemas.microsoft.com/office/drawing/2010/main">
                  <a:noFill/>
                </a14:hiddenFill>
              </a:ext>
            </a:extLst>
          </p:spPr>
        </p:cxnSp>
      </p:grpSp>
      <p:sp>
        <p:nvSpPr>
          <p:cNvPr id="40" name="矩形 19"/>
          <p:cNvSpPr>
            <a:spLocks noChangeArrowheads="1"/>
          </p:cNvSpPr>
          <p:nvPr/>
        </p:nvSpPr>
        <p:spPr bwMode="auto">
          <a:xfrm>
            <a:off x="3621058" y="3401751"/>
            <a:ext cx="3382962"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pPr>
              <a:buFont typeface="Arial" panose="020B0604020202020204" pitchFamily="34" charset="0"/>
              <a:buNone/>
            </a:pPr>
            <a:r>
              <a:rPr lang="zh-CN" altLang="en-US" sz="2800" b="1" dirty="0" smtClean="0">
                <a:solidFill>
                  <a:srgbClr val="595959"/>
                </a:solidFill>
                <a:ea typeface="微软雅黑" panose="020B0503020204020204" pitchFamily="34" charset="-122"/>
                <a:sym typeface="Calibri" panose="020F0502020204030204" pitchFamily="34" charset="0"/>
              </a:rPr>
              <a:t>具体操作</a:t>
            </a:r>
            <a:endParaRPr lang="zh-CN" altLang="en-US" sz="2800" b="1" dirty="0">
              <a:solidFill>
                <a:srgbClr val="595959"/>
              </a:solidFill>
              <a:ea typeface="微软雅黑" panose="020B0503020204020204" pitchFamily="34" charset="-122"/>
              <a:sym typeface="Calibri" panose="020F0502020204030204" pitchFamily="34" charset="0"/>
            </a:endParaRPr>
          </a:p>
        </p:txBody>
      </p:sp>
      <p:grpSp>
        <p:nvGrpSpPr>
          <p:cNvPr id="5" name="组合 82"/>
          <p:cNvGrpSpPr>
            <a:grpSpLocks/>
          </p:cNvGrpSpPr>
          <p:nvPr/>
        </p:nvGrpSpPr>
        <p:grpSpPr bwMode="auto">
          <a:xfrm>
            <a:off x="1900568" y="4082653"/>
            <a:ext cx="4678362" cy="498475"/>
            <a:chOff x="0" y="0"/>
            <a:chExt cx="4680000" cy="498330"/>
          </a:xfrm>
        </p:grpSpPr>
        <p:sp>
          <p:nvSpPr>
            <p:cNvPr id="42" name="圆角矩形 21"/>
            <p:cNvSpPr>
              <a:spLocks noChangeArrowheads="1"/>
            </p:cNvSpPr>
            <p:nvPr/>
          </p:nvSpPr>
          <p:spPr bwMode="auto">
            <a:xfrm>
              <a:off x="23820" y="0"/>
              <a:ext cx="474829" cy="426914"/>
            </a:xfrm>
            <a:prstGeom prst="roundRect">
              <a:avLst>
                <a:gd name="adj" fmla="val 16667"/>
              </a:avLst>
            </a:prstGeom>
            <a:solidFill>
              <a:srgbClr val="198BB3"/>
            </a:solidFill>
            <a:ln w="19050">
              <a:solidFill>
                <a:srgbClr val="95B3D7"/>
              </a:solidFill>
              <a:round/>
              <a:headEnd/>
              <a:tailEnd/>
            </a:ln>
          </p:spPr>
          <p:txBody>
            <a:bodyPr/>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pPr algn="ctr" eaLnBrk="1" hangingPunct="1">
                <a:buFont typeface="Arial" panose="020B0604020202020204" pitchFamily="34" charset="0"/>
                <a:buNone/>
              </a:pPr>
              <a:r>
                <a:rPr lang="en-US" altLang="zh-CN" dirty="0">
                  <a:solidFill>
                    <a:schemeClr val="bg1"/>
                  </a:solidFill>
                  <a:latin typeface="Arial" panose="020B0604020202020204" pitchFamily="34" charset="0"/>
                  <a:sym typeface="Calibri" panose="020F0502020204030204" pitchFamily="34" charset="0"/>
                </a:rPr>
                <a:t>4</a:t>
              </a:r>
              <a:endParaRPr lang="zh-CN" altLang="en-US" dirty="0">
                <a:solidFill>
                  <a:schemeClr val="bg1"/>
                </a:solidFill>
                <a:latin typeface="Arial" panose="020B0604020202020204" pitchFamily="34" charset="0"/>
                <a:sym typeface="Calibri" panose="020F0502020204030204" pitchFamily="34" charset="0"/>
              </a:endParaRPr>
            </a:p>
          </p:txBody>
        </p:sp>
        <p:cxnSp>
          <p:nvCxnSpPr>
            <p:cNvPr id="43" name="直接连接符 22"/>
            <p:cNvCxnSpPr>
              <a:cxnSpLocks noChangeShapeType="1"/>
            </p:cNvCxnSpPr>
            <p:nvPr/>
          </p:nvCxnSpPr>
          <p:spPr bwMode="auto">
            <a:xfrm>
              <a:off x="0" y="498330"/>
              <a:ext cx="4680000" cy="0"/>
            </a:xfrm>
            <a:prstGeom prst="line">
              <a:avLst/>
            </a:prstGeom>
            <a:noFill/>
            <a:ln w="19050">
              <a:solidFill>
                <a:srgbClr val="4BACC6"/>
              </a:solidFill>
              <a:round/>
              <a:headEnd/>
              <a:tailEnd/>
            </a:ln>
            <a:extLst>
              <a:ext uri="{909E8E84-426E-40DD-AFC4-6F175D3DCCD1}">
                <a14:hiddenFill xmlns:a14="http://schemas.microsoft.com/office/drawing/2010/main">
                  <a:noFill/>
                </a14:hiddenFill>
              </a:ext>
            </a:extLst>
          </p:spPr>
        </p:cxnSp>
      </p:grpSp>
      <p:sp>
        <p:nvSpPr>
          <p:cNvPr id="44" name="矩形 23"/>
          <p:cNvSpPr>
            <a:spLocks noChangeArrowheads="1"/>
          </p:cNvSpPr>
          <p:nvPr/>
        </p:nvSpPr>
        <p:spPr bwMode="auto">
          <a:xfrm>
            <a:off x="3637310" y="4077072"/>
            <a:ext cx="3382962"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pPr>
              <a:buFont typeface="Arial" panose="020B0604020202020204" pitchFamily="34" charset="0"/>
              <a:buNone/>
            </a:pPr>
            <a:r>
              <a:rPr lang="zh-CN" altLang="en-US" sz="2800" b="1" dirty="0">
                <a:solidFill>
                  <a:srgbClr val="FF0000"/>
                </a:solidFill>
                <a:ea typeface="微软雅黑" panose="020B0503020204020204" pitchFamily="34" charset="-122"/>
                <a:sym typeface="Calibri" panose="020F0502020204030204" pitchFamily="34" charset="0"/>
              </a:rPr>
              <a:t>系统演示</a:t>
            </a:r>
          </a:p>
        </p:txBody>
      </p:sp>
      <p:sp>
        <p:nvSpPr>
          <p:cNvPr id="24" name="矩形 19"/>
          <p:cNvSpPr>
            <a:spLocks noChangeArrowheads="1"/>
          </p:cNvSpPr>
          <p:nvPr/>
        </p:nvSpPr>
        <p:spPr bwMode="auto">
          <a:xfrm>
            <a:off x="3611934" y="2781421"/>
            <a:ext cx="3382962"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r>
              <a:rPr lang="zh-CN" altLang="en-US" sz="2800" b="1" dirty="0">
                <a:solidFill>
                  <a:srgbClr val="595959"/>
                </a:solidFill>
                <a:ea typeface="微软雅黑" panose="020B0503020204020204" pitchFamily="34" charset="-122"/>
                <a:sym typeface="Calibri" panose="020F0502020204030204" pitchFamily="34" charset="0"/>
              </a:rPr>
              <a:t>主要功能</a:t>
            </a:r>
          </a:p>
        </p:txBody>
      </p:sp>
      <p:grpSp>
        <p:nvGrpSpPr>
          <p:cNvPr id="21" name="组合 82"/>
          <p:cNvGrpSpPr>
            <a:grpSpLocks/>
          </p:cNvGrpSpPr>
          <p:nvPr/>
        </p:nvGrpSpPr>
        <p:grpSpPr bwMode="auto">
          <a:xfrm>
            <a:off x="1900568" y="4652268"/>
            <a:ext cx="4678362" cy="498475"/>
            <a:chOff x="0" y="0"/>
            <a:chExt cx="4680000" cy="498330"/>
          </a:xfrm>
        </p:grpSpPr>
        <p:sp>
          <p:nvSpPr>
            <p:cNvPr id="22" name="圆角矩形 21"/>
            <p:cNvSpPr>
              <a:spLocks noChangeArrowheads="1"/>
            </p:cNvSpPr>
            <p:nvPr/>
          </p:nvSpPr>
          <p:spPr bwMode="auto">
            <a:xfrm>
              <a:off x="23820" y="0"/>
              <a:ext cx="474829" cy="426914"/>
            </a:xfrm>
            <a:prstGeom prst="roundRect">
              <a:avLst>
                <a:gd name="adj" fmla="val 16667"/>
              </a:avLst>
            </a:prstGeom>
            <a:solidFill>
              <a:srgbClr val="198BB3"/>
            </a:solidFill>
            <a:ln w="19050">
              <a:solidFill>
                <a:srgbClr val="95B3D7"/>
              </a:solidFill>
              <a:round/>
              <a:headEnd/>
              <a:tailEnd/>
            </a:ln>
          </p:spPr>
          <p:txBody>
            <a:bodyPr/>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pPr algn="ctr" eaLnBrk="1" hangingPunct="1">
                <a:buFont typeface="Arial" panose="020B0604020202020204" pitchFamily="34" charset="0"/>
                <a:buNone/>
              </a:pPr>
              <a:r>
                <a:rPr lang="en-US" altLang="zh-CN" dirty="0">
                  <a:solidFill>
                    <a:schemeClr val="bg1"/>
                  </a:solidFill>
                  <a:latin typeface="Arial" panose="020B0604020202020204" pitchFamily="34" charset="0"/>
                  <a:sym typeface="Calibri" panose="020F0502020204030204" pitchFamily="34" charset="0"/>
                </a:rPr>
                <a:t>5</a:t>
              </a:r>
              <a:endParaRPr lang="zh-CN" altLang="en-US" dirty="0">
                <a:solidFill>
                  <a:schemeClr val="bg1"/>
                </a:solidFill>
                <a:latin typeface="Arial" panose="020B0604020202020204" pitchFamily="34" charset="0"/>
                <a:sym typeface="Calibri" panose="020F0502020204030204" pitchFamily="34" charset="0"/>
              </a:endParaRPr>
            </a:p>
          </p:txBody>
        </p:sp>
        <p:cxnSp>
          <p:nvCxnSpPr>
            <p:cNvPr id="23" name="直接连接符 22"/>
            <p:cNvCxnSpPr>
              <a:cxnSpLocks noChangeShapeType="1"/>
            </p:cNvCxnSpPr>
            <p:nvPr/>
          </p:nvCxnSpPr>
          <p:spPr bwMode="auto">
            <a:xfrm>
              <a:off x="0" y="498330"/>
              <a:ext cx="4680000" cy="0"/>
            </a:xfrm>
            <a:prstGeom prst="line">
              <a:avLst/>
            </a:prstGeom>
            <a:noFill/>
            <a:ln w="19050">
              <a:solidFill>
                <a:srgbClr val="4BACC6"/>
              </a:solidFill>
              <a:round/>
              <a:headEnd/>
              <a:tailEnd/>
            </a:ln>
            <a:extLst>
              <a:ext uri="{909E8E84-426E-40DD-AFC4-6F175D3DCCD1}">
                <a14:hiddenFill xmlns:a14="http://schemas.microsoft.com/office/drawing/2010/main">
                  <a:noFill/>
                </a14:hiddenFill>
              </a:ext>
            </a:extLst>
          </p:spPr>
        </p:cxnSp>
      </p:grpSp>
      <p:sp>
        <p:nvSpPr>
          <p:cNvPr id="25" name="矩形 23"/>
          <p:cNvSpPr>
            <a:spLocks noChangeArrowheads="1"/>
          </p:cNvSpPr>
          <p:nvPr/>
        </p:nvSpPr>
        <p:spPr bwMode="auto">
          <a:xfrm>
            <a:off x="3637310" y="4646687"/>
            <a:ext cx="3382962"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pPr>
              <a:buFont typeface="Arial" panose="020B0604020202020204" pitchFamily="34" charset="0"/>
              <a:buNone/>
            </a:pPr>
            <a:r>
              <a:rPr lang="zh-CN" altLang="en-US" sz="2800" b="1" dirty="0" smtClean="0">
                <a:solidFill>
                  <a:srgbClr val="595959"/>
                </a:solidFill>
                <a:ea typeface="微软雅黑" panose="020B0503020204020204" pitchFamily="34" charset="-122"/>
                <a:sym typeface="Calibri" panose="020F0502020204030204" pitchFamily="34" charset="0"/>
              </a:rPr>
              <a:t>常见问题</a:t>
            </a:r>
            <a:endParaRPr lang="zh-CN" altLang="en-US" sz="2800" b="1" dirty="0">
              <a:solidFill>
                <a:srgbClr val="595959"/>
              </a:solidFill>
              <a:ea typeface="微软雅黑" panose="020B0503020204020204" pitchFamily="34" charset="-122"/>
              <a:sym typeface="Calibri" panose="020F0502020204030204" pitchFamily="34" charset="0"/>
            </a:endParaRPr>
          </a:p>
        </p:txBody>
      </p:sp>
    </p:spTree>
    <p:extLst>
      <p:ext uri="{BB962C8B-B14F-4D97-AF65-F5344CB8AC3E}">
        <p14:creationId xmlns:p14="http://schemas.microsoft.com/office/powerpoint/2010/main" val="31917195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979712" y="2636912"/>
            <a:ext cx="5115503" cy="156966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zh-CN" altLang="en-US" sz="96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华文隶书" panose="02010800040101010101" pitchFamily="2" charset="-122"/>
                <a:ea typeface="华文隶书" panose="02010800040101010101" pitchFamily="2" charset="-122"/>
              </a:rPr>
              <a:t>系统演示</a:t>
            </a:r>
            <a:endParaRPr lang="zh-CN" altLang="en-US" sz="96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华文隶书" panose="02010800040101010101" pitchFamily="2" charset="-122"/>
              <a:ea typeface="华文隶书" panose="02010800040101010101" pitchFamily="2" charset="-122"/>
            </a:endParaRPr>
          </a:p>
        </p:txBody>
      </p:sp>
    </p:spTree>
    <p:extLst>
      <p:ext uri="{BB962C8B-B14F-4D97-AF65-F5344CB8AC3E}">
        <p14:creationId xmlns:p14="http://schemas.microsoft.com/office/powerpoint/2010/main" val="3037159626"/>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9"/>
          <p:cNvSpPr>
            <a:spLocks noChangeArrowheads="1"/>
          </p:cNvSpPr>
          <p:nvPr/>
        </p:nvSpPr>
        <p:spPr bwMode="auto">
          <a:xfrm>
            <a:off x="216000" y="216000"/>
            <a:ext cx="2255837"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目 录</a:t>
            </a:r>
            <a:endParaRPr lang="zh-CN" altLang="en-US" sz="2600" b="1" dirty="0">
              <a:solidFill>
                <a:srgbClr val="FFFF00"/>
              </a:solidFill>
              <a:effectLst>
                <a:outerShdw blurRad="38100" dist="38100" dir="2700000" algn="tl">
                  <a:srgbClr val="000000">
                    <a:alpha val="43137"/>
                  </a:srgbClr>
                </a:outerShdw>
              </a:effectLst>
            </a:endParaRPr>
          </a:p>
        </p:txBody>
      </p:sp>
      <p:grpSp>
        <p:nvGrpSpPr>
          <p:cNvPr id="2" name="组合 75"/>
          <p:cNvGrpSpPr>
            <a:grpSpLocks/>
          </p:cNvGrpSpPr>
          <p:nvPr/>
        </p:nvGrpSpPr>
        <p:grpSpPr bwMode="auto">
          <a:xfrm>
            <a:off x="1900568" y="2139305"/>
            <a:ext cx="4694972" cy="498475"/>
            <a:chOff x="0" y="0"/>
            <a:chExt cx="4696613" cy="498330"/>
          </a:xfrm>
        </p:grpSpPr>
        <p:sp>
          <p:nvSpPr>
            <p:cNvPr id="29" name="圆角矩形 8"/>
            <p:cNvSpPr>
              <a:spLocks noChangeArrowheads="1"/>
            </p:cNvSpPr>
            <p:nvPr/>
          </p:nvSpPr>
          <p:spPr bwMode="auto">
            <a:xfrm>
              <a:off x="23820" y="0"/>
              <a:ext cx="474829" cy="426914"/>
            </a:xfrm>
            <a:prstGeom prst="roundRect">
              <a:avLst>
                <a:gd name="adj" fmla="val 16667"/>
              </a:avLst>
            </a:prstGeom>
            <a:solidFill>
              <a:srgbClr val="198BB3"/>
            </a:solidFill>
            <a:ln w="19050">
              <a:solidFill>
                <a:srgbClr val="95B3D7"/>
              </a:solidFill>
              <a:round/>
              <a:headEnd/>
              <a:tailEnd/>
            </a:ln>
          </p:spPr>
          <p:txBody>
            <a:bodyPr/>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pPr algn="ctr" eaLnBrk="1" hangingPunct="1">
                <a:buFont typeface="Arial" panose="020B0604020202020204" pitchFamily="34" charset="0"/>
                <a:buNone/>
              </a:pPr>
              <a:r>
                <a:rPr lang="en-US" altLang="zh-CN">
                  <a:solidFill>
                    <a:schemeClr val="bg1"/>
                  </a:solidFill>
                  <a:latin typeface="Arial" panose="020B0604020202020204" pitchFamily="34" charset="0"/>
                  <a:sym typeface="Calibri" panose="020F0502020204030204" pitchFamily="34" charset="0"/>
                </a:rPr>
                <a:t>1</a:t>
              </a:r>
              <a:endParaRPr lang="zh-CN" altLang="en-US">
                <a:solidFill>
                  <a:schemeClr val="bg1"/>
                </a:solidFill>
                <a:latin typeface="Arial" panose="020B0604020202020204" pitchFamily="34" charset="0"/>
                <a:sym typeface="Calibri" panose="020F0502020204030204" pitchFamily="34" charset="0"/>
              </a:endParaRPr>
            </a:p>
          </p:txBody>
        </p:sp>
        <p:cxnSp>
          <p:nvCxnSpPr>
            <p:cNvPr id="30" name="直接连接符 9"/>
            <p:cNvCxnSpPr>
              <a:cxnSpLocks noChangeShapeType="1"/>
            </p:cNvCxnSpPr>
            <p:nvPr/>
          </p:nvCxnSpPr>
          <p:spPr bwMode="auto">
            <a:xfrm flipV="1">
              <a:off x="0" y="491249"/>
              <a:ext cx="4696614" cy="7081"/>
            </a:xfrm>
            <a:prstGeom prst="line">
              <a:avLst/>
            </a:prstGeom>
            <a:noFill/>
            <a:ln w="19050">
              <a:solidFill>
                <a:srgbClr val="4BACC6"/>
              </a:solidFill>
              <a:round/>
              <a:headEnd/>
              <a:tailEnd/>
            </a:ln>
            <a:extLst>
              <a:ext uri="{909E8E84-426E-40DD-AFC4-6F175D3DCCD1}">
                <a14:hiddenFill xmlns:a14="http://schemas.microsoft.com/office/drawing/2010/main">
                  <a:noFill/>
                </a14:hiddenFill>
              </a:ext>
            </a:extLst>
          </p:spPr>
        </p:cxnSp>
      </p:grpSp>
      <p:sp>
        <p:nvSpPr>
          <p:cNvPr id="31" name="矩形 10"/>
          <p:cNvSpPr>
            <a:spLocks noChangeArrowheads="1"/>
          </p:cNvSpPr>
          <p:nvPr/>
        </p:nvSpPr>
        <p:spPr bwMode="auto">
          <a:xfrm>
            <a:off x="3621058" y="2139305"/>
            <a:ext cx="2806626"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r>
              <a:rPr lang="zh-CN" altLang="en-US" sz="2800" b="1" dirty="0">
                <a:solidFill>
                  <a:srgbClr val="595959"/>
                </a:solidFill>
                <a:ea typeface="微软雅黑" panose="020B0503020204020204" pitchFamily="34" charset="-122"/>
                <a:sym typeface="Calibri" panose="020F0502020204030204" pitchFamily="34" charset="0"/>
              </a:rPr>
              <a:t>系统介绍</a:t>
            </a:r>
          </a:p>
        </p:txBody>
      </p:sp>
      <p:sp>
        <p:nvSpPr>
          <p:cNvPr id="32" name="矩形 11"/>
          <p:cNvSpPr>
            <a:spLocks noChangeArrowheads="1"/>
          </p:cNvSpPr>
          <p:nvPr/>
        </p:nvSpPr>
        <p:spPr bwMode="auto">
          <a:xfrm>
            <a:off x="3621057" y="2786509"/>
            <a:ext cx="2662163" cy="50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pPr>
              <a:buFont typeface="Arial" panose="020B0604020202020204" pitchFamily="34" charset="0"/>
              <a:buNone/>
            </a:pPr>
            <a:endParaRPr lang="zh-CN" altLang="en-US" sz="2400" b="1" dirty="0">
              <a:solidFill>
                <a:srgbClr val="FF0000"/>
              </a:solidFill>
              <a:ea typeface="微软雅黑" panose="020B0503020204020204" pitchFamily="34" charset="-122"/>
              <a:sym typeface="Calibri" panose="020F0502020204030204" pitchFamily="34" charset="0"/>
            </a:endParaRPr>
          </a:p>
        </p:txBody>
      </p:sp>
      <p:grpSp>
        <p:nvGrpSpPr>
          <p:cNvPr id="3" name="组合 76"/>
          <p:cNvGrpSpPr>
            <a:grpSpLocks/>
          </p:cNvGrpSpPr>
          <p:nvPr/>
        </p:nvGrpSpPr>
        <p:grpSpPr bwMode="auto">
          <a:xfrm>
            <a:off x="1900568" y="2794446"/>
            <a:ext cx="4678362" cy="498475"/>
            <a:chOff x="0" y="0"/>
            <a:chExt cx="4680000" cy="498330"/>
          </a:xfrm>
        </p:grpSpPr>
        <p:sp>
          <p:nvSpPr>
            <p:cNvPr id="34" name="圆角矩形 13"/>
            <p:cNvSpPr>
              <a:spLocks noChangeArrowheads="1"/>
            </p:cNvSpPr>
            <p:nvPr/>
          </p:nvSpPr>
          <p:spPr bwMode="auto">
            <a:xfrm>
              <a:off x="23820" y="0"/>
              <a:ext cx="474829" cy="426914"/>
            </a:xfrm>
            <a:prstGeom prst="roundRect">
              <a:avLst>
                <a:gd name="adj" fmla="val 16667"/>
              </a:avLst>
            </a:prstGeom>
            <a:solidFill>
              <a:srgbClr val="198BB3"/>
            </a:solidFill>
            <a:ln w="19050">
              <a:solidFill>
                <a:srgbClr val="95B3D7"/>
              </a:solidFill>
              <a:round/>
              <a:headEnd/>
              <a:tailEnd/>
            </a:ln>
          </p:spPr>
          <p:txBody>
            <a:bodyPr/>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pPr algn="ctr" eaLnBrk="1" hangingPunct="1">
                <a:buFont typeface="Arial" panose="020B0604020202020204" pitchFamily="34" charset="0"/>
                <a:buNone/>
              </a:pPr>
              <a:r>
                <a:rPr lang="en-US" altLang="zh-CN">
                  <a:solidFill>
                    <a:schemeClr val="bg1"/>
                  </a:solidFill>
                  <a:latin typeface="Arial" panose="020B0604020202020204" pitchFamily="34" charset="0"/>
                  <a:sym typeface="Calibri" panose="020F0502020204030204" pitchFamily="34" charset="0"/>
                </a:rPr>
                <a:t>2</a:t>
              </a:r>
              <a:endParaRPr lang="zh-CN" altLang="en-US">
                <a:solidFill>
                  <a:schemeClr val="bg1"/>
                </a:solidFill>
                <a:latin typeface="Arial" panose="020B0604020202020204" pitchFamily="34" charset="0"/>
                <a:sym typeface="Calibri" panose="020F0502020204030204" pitchFamily="34" charset="0"/>
              </a:endParaRPr>
            </a:p>
          </p:txBody>
        </p:sp>
        <p:cxnSp>
          <p:nvCxnSpPr>
            <p:cNvPr id="35" name="直接连接符 14"/>
            <p:cNvCxnSpPr>
              <a:cxnSpLocks noChangeShapeType="1"/>
            </p:cNvCxnSpPr>
            <p:nvPr/>
          </p:nvCxnSpPr>
          <p:spPr bwMode="auto">
            <a:xfrm>
              <a:off x="0" y="498330"/>
              <a:ext cx="4680000" cy="0"/>
            </a:xfrm>
            <a:prstGeom prst="line">
              <a:avLst/>
            </a:prstGeom>
            <a:noFill/>
            <a:ln w="19050">
              <a:solidFill>
                <a:srgbClr val="4BACC6"/>
              </a:solidFill>
              <a:round/>
              <a:headEnd/>
              <a:tailEnd/>
            </a:ln>
            <a:extLst>
              <a:ext uri="{909E8E84-426E-40DD-AFC4-6F175D3DCCD1}">
                <a14:hiddenFill xmlns:a14="http://schemas.microsoft.com/office/drawing/2010/main">
                  <a:noFill/>
                </a14:hiddenFill>
              </a:ext>
            </a:extLst>
          </p:spPr>
        </p:cxnSp>
      </p:grpSp>
      <p:sp>
        <p:nvSpPr>
          <p:cNvPr id="36" name="矩形 15"/>
          <p:cNvSpPr>
            <a:spLocks noChangeArrowheads="1"/>
          </p:cNvSpPr>
          <p:nvPr/>
        </p:nvSpPr>
        <p:spPr bwMode="auto">
          <a:xfrm>
            <a:off x="3621057" y="2751584"/>
            <a:ext cx="3382962"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endParaRPr lang="zh-CN" altLang="en-US" sz="2800" b="1" dirty="0">
              <a:solidFill>
                <a:srgbClr val="595959"/>
              </a:solidFill>
              <a:ea typeface="微软雅黑" panose="020B0503020204020204" pitchFamily="34" charset="-122"/>
              <a:sym typeface="Calibri" panose="020F0502020204030204" pitchFamily="34" charset="0"/>
            </a:endParaRPr>
          </a:p>
          <a:p>
            <a:endParaRPr lang="zh-CN" altLang="en-US" sz="2800" b="1" dirty="0">
              <a:solidFill>
                <a:srgbClr val="595959"/>
              </a:solidFill>
              <a:ea typeface="微软雅黑" panose="020B0503020204020204" pitchFamily="34" charset="-122"/>
              <a:sym typeface="Calibri" panose="020F0502020204030204" pitchFamily="34" charset="0"/>
            </a:endParaRPr>
          </a:p>
        </p:txBody>
      </p:sp>
      <p:grpSp>
        <p:nvGrpSpPr>
          <p:cNvPr id="4" name="组合 79"/>
          <p:cNvGrpSpPr>
            <a:grpSpLocks/>
          </p:cNvGrpSpPr>
          <p:nvPr/>
        </p:nvGrpSpPr>
        <p:grpSpPr bwMode="auto">
          <a:xfrm>
            <a:off x="1900568" y="3434581"/>
            <a:ext cx="4678362" cy="498475"/>
            <a:chOff x="0" y="0"/>
            <a:chExt cx="4680000" cy="498330"/>
          </a:xfrm>
        </p:grpSpPr>
        <p:sp>
          <p:nvSpPr>
            <p:cNvPr id="38" name="圆角矩形 17"/>
            <p:cNvSpPr>
              <a:spLocks noChangeArrowheads="1"/>
            </p:cNvSpPr>
            <p:nvPr/>
          </p:nvSpPr>
          <p:spPr bwMode="auto">
            <a:xfrm>
              <a:off x="23820" y="0"/>
              <a:ext cx="474829" cy="426914"/>
            </a:xfrm>
            <a:prstGeom prst="roundRect">
              <a:avLst>
                <a:gd name="adj" fmla="val 16667"/>
              </a:avLst>
            </a:prstGeom>
            <a:solidFill>
              <a:srgbClr val="198BB3"/>
            </a:solidFill>
            <a:ln w="19050">
              <a:solidFill>
                <a:srgbClr val="95B3D7"/>
              </a:solidFill>
              <a:round/>
              <a:headEnd/>
              <a:tailEnd/>
            </a:ln>
          </p:spPr>
          <p:txBody>
            <a:bodyPr/>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pPr algn="ctr" eaLnBrk="1" hangingPunct="1">
                <a:buFont typeface="Arial" panose="020B0604020202020204" pitchFamily="34" charset="0"/>
                <a:buNone/>
              </a:pPr>
              <a:r>
                <a:rPr lang="en-US" altLang="zh-CN">
                  <a:solidFill>
                    <a:schemeClr val="bg1"/>
                  </a:solidFill>
                  <a:latin typeface="Arial" panose="020B0604020202020204" pitchFamily="34" charset="0"/>
                  <a:sym typeface="Calibri" panose="020F0502020204030204" pitchFamily="34" charset="0"/>
                </a:rPr>
                <a:t>3</a:t>
              </a:r>
              <a:endParaRPr lang="zh-CN" altLang="en-US">
                <a:solidFill>
                  <a:schemeClr val="bg1"/>
                </a:solidFill>
                <a:latin typeface="Arial" panose="020B0604020202020204" pitchFamily="34" charset="0"/>
                <a:sym typeface="Calibri" panose="020F0502020204030204" pitchFamily="34" charset="0"/>
              </a:endParaRPr>
            </a:p>
          </p:txBody>
        </p:sp>
        <p:cxnSp>
          <p:nvCxnSpPr>
            <p:cNvPr id="39" name="直接连接符 18"/>
            <p:cNvCxnSpPr>
              <a:cxnSpLocks noChangeShapeType="1"/>
            </p:cNvCxnSpPr>
            <p:nvPr/>
          </p:nvCxnSpPr>
          <p:spPr bwMode="auto">
            <a:xfrm>
              <a:off x="0" y="498330"/>
              <a:ext cx="4680000" cy="0"/>
            </a:xfrm>
            <a:prstGeom prst="line">
              <a:avLst/>
            </a:prstGeom>
            <a:noFill/>
            <a:ln w="19050">
              <a:solidFill>
                <a:srgbClr val="4BACC6"/>
              </a:solidFill>
              <a:round/>
              <a:headEnd/>
              <a:tailEnd/>
            </a:ln>
            <a:extLst>
              <a:ext uri="{909E8E84-426E-40DD-AFC4-6F175D3DCCD1}">
                <a14:hiddenFill xmlns:a14="http://schemas.microsoft.com/office/drawing/2010/main">
                  <a:noFill/>
                </a14:hiddenFill>
              </a:ext>
            </a:extLst>
          </p:spPr>
        </p:cxnSp>
      </p:grpSp>
      <p:sp>
        <p:nvSpPr>
          <p:cNvPr id="40" name="矩形 19"/>
          <p:cNvSpPr>
            <a:spLocks noChangeArrowheads="1"/>
          </p:cNvSpPr>
          <p:nvPr/>
        </p:nvSpPr>
        <p:spPr bwMode="auto">
          <a:xfrm>
            <a:off x="3621058" y="3401751"/>
            <a:ext cx="3382962"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pPr>
              <a:buFont typeface="Arial" panose="020B0604020202020204" pitchFamily="34" charset="0"/>
              <a:buNone/>
            </a:pPr>
            <a:r>
              <a:rPr lang="zh-CN" altLang="en-US" sz="2800" b="1" dirty="0" smtClean="0">
                <a:solidFill>
                  <a:srgbClr val="595959"/>
                </a:solidFill>
                <a:ea typeface="微软雅黑" panose="020B0503020204020204" pitchFamily="34" charset="-122"/>
                <a:sym typeface="Calibri" panose="020F0502020204030204" pitchFamily="34" charset="0"/>
              </a:rPr>
              <a:t>具体操作</a:t>
            </a:r>
            <a:endParaRPr lang="zh-CN" altLang="en-US" sz="2800" b="1" dirty="0">
              <a:solidFill>
                <a:srgbClr val="595959"/>
              </a:solidFill>
              <a:ea typeface="微软雅黑" panose="020B0503020204020204" pitchFamily="34" charset="-122"/>
              <a:sym typeface="Calibri" panose="020F0502020204030204" pitchFamily="34" charset="0"/>
            </a:endParaRPr>
          </a:p>
        </p:txBody>
      </p:sp>
      <p:grpSp>
        <p:nvGrpSpPr>
          <p:cNvPr id="5" name="组合 82"/>
          <p:cNvGrpSpPr>
            <a:grpSpLocks/>
          </p:cNvGrpSpPr>
          <p:nvPr/>
        </p:nvGrpSpPr>
        <p:grpSpPr bwMode="auto">
          <a:xfrm>
            <a:off x="1900568" y="4082653"/>
            <a:ext cx="4678362" cy="498475"/>
            <a:chOff x="0" y="0"/>
            <a:chExt cx="4680000" cy="498330"/>
          </a:xfrm>
        </p:grpSpPr>
        <p:sp>
          <p:nvSpPr>
            <p:cNvPr id="42" name="圆角矩形 21"/>
            <p:cNvSpPr>
              <a:spLocks noChangeArrowheads="1"/>
            </p:cNvSpPr>
            <p:nvPr/>
          </p:nvSpPr>
          <p:spPr bwMode="auto">
            <a:xfrm>
              <a:off x="23820" y="0"/>
              <a:ext cx="474829" cy="426914"/>
            </a:xfrm>
            <a:prstGeom prst="roundRect">
              <a:avLst>
                <a:gd name="adj" fmla="val 16667"/>
              </a:avLst>
            </a:prstGeom>
            <a:solidFill>
              <a:srgbClr val="198BB3"/>
            </a:solidFill>
            <a:ln w="19050">
              <a:solidFill>
                <a:srgbClr val="95B3D7"/>
              </a:solidFill>
              <a:round/>
              <a:headEnd/>
              <a:tailEnd/>
            </a:ln>
          </p:spPr>
          <p:txBody>
            <a:bodyPr/>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pPr algn="ctr" eaLnBrk="1" hangingPunct="1">
                <a:buFont typeface="Arial" panose="020B0604020202020204" pitchFamily="34" charset="0"/>
                <a:buNone/>
              </a:pPr>
              <a:r>
                <a:rPr lang="en-US" altLang="zh-CN" dirty="0">
                  <a:solidFill>
                    <a:schemeClr val="bg1"/>
                  </a:solidFill>
                  <a:latin typeface="Arial" panose="020B0604020202020204" pitchFamily="34" charset="0"/>
                  <a:sym typeface="Calibri" panose="020F0502020204030204" pitchFamily="34" charset="0"/>
                </a:rPr>
                <a:t>4</a:t>
              </a:r>
              <a:endParaRPr lang="zh-CN" altLang="en-US" dirty="0">
                <a:solidFill>
                  <a:schemeClr val="bg1"/>
                </a:solidFill>
                <a:latin typeface="Arial" panose="020B0604020202020204" pitchFamily="34" charset="0"/>
                <a:sym typeface="Calibri" panose="020F0502020204030204" pitchFamily="34" charset="0"/>
              </a:endParaRPr>
            </a:p>
          </p:txBody>
        </p:sp>
        <p:cxnSp>
          <p:nvCxnSpPr>
            <p:cNvPr id="43" name="直接连接符 22"/>
            <p:cNvCxnSpPr>
              <a:cxnSpLocks noChangeShapeType="1"/>
            </p:cNvCxnSpPr>
            <p:nvPr/>
          </p:nvCxnSpPr>
          <p:spPr bwMode="auto">
            <a:xfrm>
              <a:off x="0" y="498330"/>
              <a:ext cx="4680000" cy="0"/>
            </a:xfrm>
            <a:prstGeom prst="line">
              <a:avLst/>
            </a:prstGeom>
            <a:noFill/>
            <a:ln w="19050">
              <a:solidFill>
                <a:srgbClr val="4BACC6"/>
              </a:solidFill>
              <a:round/>
              <a:headEnd/>
              <a:tailEnd/>
            </a:ln>
            <a:extLst>
              <a:ext uri="{909E8E84-426E-40DD-AFC4-6F175D3DCCD1}">
                <a14:hiddenFill xmlns:a14="http://schemas.microsoft.com/office/drawing/2010/main">
                  <a:noFill/>
                </a14:hiddenFill>
              </a:ext>
            </a:extLst>
          </p:spPr>
        </p:cxnSp>
      </p:grpSp>
      <p:sp>
        <p:nvSpPr>
          <p:cNvPr id="44" name="矩形 23"/>
          <p:cNvSpPr>
            <a:spLocks noChangeArrowheads="1"/>
          </p:cNvSpPr>
          <p:nvPr/>
        </p:nvSpPr>
        <p:spPr bwMode="auto">
          <a:xfrm>
            <a:off x="3637310" y="4077072"/>
            <a:ext cx="3382962"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r>
              <a:rPr lang="zh-CN" altLang="en-US" sz="2800" b="1" dirty="0">
                <a:solidFill>
                  <a:srgbClr val="595959"/>
                </a:solidFill>
                <a:ea typeface="微软雅黑" panose="020B0503020204020204" pitchFamily="34" charset="-122"/>
                <a:sym typeface="Calibri" panose="020F0502020204030204" pitchFamily="34" charset="0"/>
              </a:rPr>
              <a:t>系统演示</a:t>
            </a:r>
          </a:p>
        </p:txBody>
      </p:sp>
      <p:sp>
        <p:nvSpPr>
          <p:cNvPr id="24" name="矩形 19"/>
          <p:cNvSpPr>
            <a:spLocks noChangeArrowheads="1"/>
          </p:cNvSpPr>
          <p:nvPr/>
        </p:nvSpPr>
        <p:spPr bwMode="auto">
          <a:xfrm>
            <a:off x="3611934" y="2781421"/>
            <a:ext cx="3382962"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r>
              <a:rPr lang="zh-CN" altLang="en-US" sz="2800" b="1" dirty="0">
                <a:solidFill>
                  <a:srgbClr val="595959"/>
                </a:solidFill>
                <a:ea typeface="微软雅黑" panose="020B0503020204020204" pitchFamily="34" charset="-122"/>
                <a:sym typeface="Calibri" panose="020F0502020204030204" pitchFamily="34" charset="0"/>
              </a:rPr>
              <a:t>主要功能</a:t>
            </a:r>
          </a:p>
        </p:txBody>
      </p:sp>
      <p:grpSp>
        <p:nvGrpSpPr>
          <p:cNvPr id="21" name="组合 82"/>
          <p:cNvGrpSpPr>
            <a:grpSpLocks/>
          </p:cNvGrpSpPr>
          <p:nvPr/>
        </p:nvGrpSpPr>
        <p:grpSpPr bwMode="auto">
          <a:xfrm>
            <a:off x="1900568" y="4652268"/>
            <a:ext cx="4678362" cy="498475"/>
            <a:chOff x="0" y="0"/>
            <a:chExt cx="4680000" cy="498330"/>
          </a:xfrm>
        </p:grpSpPr>
        <p:sp>
          <p:nvSpPr>
            <p:cNvPr id="22" name="圆角矩形 21"/>
            <p:cNvSpPr>
              <a:spLocks noChangeArrowheads="1"/>
            </p:cNvSpPr>
            <p:nvPr/>
          </p:nvSpPr>
          <p:spPr bwMode="auto">
            <a:xfrm>
              <a:off x="23820" y="0"/>
              <a:ext cx="474829" cy="426914"/>
            </a:xfrm>
            <a:prstGeom prst="roundRect">
              <a:avLst>
                <a:gd name="adj" fmla="val 16667"/>
              </a:avLst>
            </a:prstGeom>
            <a:solidFill>
              <a:srgbClr val="198BB3"/>
            </a:solidFill>
            <a:ln w="19050">
              <a:solidFill>
                <a:srgbClr val="95B3D7"/>
              </a:solidFill>
              <a:round/>
              <a:headEnd/>
              <a:tailEnd/>
            </a:ln>
          </p:spPr>
          <p:txBody>
            <a:bodyPr/>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pPr algn="ctr" eaLnBrk="1" hangingPunct="1">
                <a:buFont typeface="Arial" panose="020B0604020202020204" pitchFamily="34" charset="0"/>
                <a:buNone/>
              </a:pPr>
              <a:r>
                <a:rPr lang="en-US" altLang="zh-CN" dirty="0">
                  <a:solidFill>
                    <a:schemeClr val="bg1"/>
                  </a:solidFill>
                  <a:latin typeface="Arial" panose="020B0604020202020204" pitchFamily="34" charset="0"/>
                  <a:sym typeface="Calibri" panose="020F0502020204030204" pitchFamily="34" charset="0"/>
                </a:rPr>
                <a:t>5</a:t>
              </a:r>
              <a:endParaRPr lang="zh-CN" altLang="en-US" dirty="0">
                <a:solidFill>
                  <a:schemeClr val="bg1"/>
                </a:solidFill>
                <a:latin typeface="Arial" panose="020B0604020202020204" pitchFamily="34" charset="0"/>
                <a:sym typeface="Calibri" panose="020F0502020204030204" pitchFamily="34" charset="0"/>
              </a:endParaRPr>
            </a:p>
          </p:txBody>
        </p:sp>
        <p:cxnSp>
          <p:nvCxnSpPr>
            <p:cNvPr id="23" name="直接连接符 22"/>
            <p:cNvCxnSpPr>
              <a:cxnSpLocks noChangeShapeType="1"/>
            </p:cNvCxnSpPr>
            <p:nvPr/>
          </p:nvCxnSpPr>
          <p:spPr bwMode="auto">
            <a:xfrm>
              <a:off x="0" y="498330"/>
              <a:ext cx="4680000" cy="0"/>
            </a:xfrm>
            <a:prstGeom prst="line">
              <a:avLst/>
            </a:prstGeom>
            <a:noFill/>
            <a:ln w="19050">
              <a:solidFill>
                <a:srgbClr val="4BACC6"/>
              </a:solidFill>
              <a:round/>
              <a:headEnd/>
              <a:tailEnd/>
            </a:ln>
            <a:extLst>
              <a:ext uri="{909E8E84-426E-40DD-AFC4-6F175D3DCCD1}">
                <a14:hiddenFill xmlns:a14="http://schemas.microsoft.com/office/drawing/2010/main">
                  <a:noFill/>
                </a14:hiddenFill>
              </a:ext>
            </a:extLst>
          </p:spPr>
        </p:cxnSp>
      </p:grpSp>
      <p:sp>
        <p:nvSpPr>
          <p:cNvPr id="25" name="矩形 23"/>
          <p:cNvSpPr>
            <a:spLocks noChangeArrowheads="1"/>
          </p:cNvSpPr>
          <p:nvPr/>
        </p:nvSpPr>
        <p:spPr bwMode="auto">
          <a:xfrm>
            <a:off x="3637310" y="4646687"/>
            <a:ext cx="3382962"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微软雅黑" panose="020B0503020204020204" pitchFamily="34" charset="-122"/>
                <a:ea typeface="宋体" panose="02010600030101010101" pitchFamily="2" charset="-122"/>
              </a:defRPr>
            </a:lvl1pPr>
            <a:lvl2pPr marL="742950" indent="-285750">
              <a:defRPr>
                <a:solidFill>
                  <a:schemeClr val="tx1"/>
                </a:solidFill>
                <a:latin typeface="微软雅黑" panose="020B0503020204020204" pitchFamily="34" charset="-122"/>
                <a:ea typeface="宋体" panose="02010600030101010101" pitchFamily="2" charset="-122"/>
              </a:defRPr>
            </a:lvl2pPr>
            <a:lvl3pPr marL="1143000" indent="-228600">
              <a:defRPr>
                <a:solidFill>
                  <a:schemeClr val="tx1"/>
                </a:solidFill>
                <a:latin typeface="微软雅黑" panose="020B0503020204020204" pitchFamily="34" charset="-122"/>
                <a:ea typeface="宋体" panose="02010600030101010101" pitchFamily="2" charset="-122"/>
              </a:defRPr>
            </a:lvl3pPr>
            <a:lvl4pPr marL="1600200" indent="-228600">
              <a:defRPr>
                <a:solidFill>
                  <a:schemeClr val="tx1"/>
                </a:solidFill>
                <a:latin typeface="微软雅黑" panose="020B0503020204020204" pitchFamily="34" charset="-122"/>
                <a:ea typeface="宋体" panose="02010600030101010101" pitchFamily="2" charset="-122"/>
              </a:defRPr>
            </a:lvl4pPr>
            <a:lvl5pPr marL="2057400" indent="-228600">
              <a:defRPr>
                <a:solidFill>
                  <a:schemeClr val="tx1"/>
                </a:solidFill>
                <a:latin typeface="微软雅黑" panose="020B0503020204020204" pitchFamily="34" charset="-122"/>
                <a:ea typeface="宋体" panose="02010600030101010101" pitchFamily="2"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宋体" panose="02010600030101010101" pitchFamily="2" charset="-122"/>
              </a:defRPr>
            </a:lvl9pPr>
          </a:lstStyle>
          <a:p>
            <a:r>
              <a:rPr lang="zh-CN" altLang="en-US" sz="2800" b="1" dirty="0">
                <a:solidFill>
                  <a:srgbClr val="FF0000"/>
                </a:solidFill>
                <a:ea typeface="微软雅黑" panose="020B0503020204020204" pitchFamily="34" charset="-122"/>
                <a:sym typeface="Calibri" panose="020F0502020204030204" pitchFamily="34" charset="0"/>
              </a:rPr>
              <a:t>常见问题</a:t>
            </a:r>
          </a:p>
        </p:txBody>
      </p:sp>
    </p:spTree>
    <p:extLst>
      <p:ext uri="{BB962C8B-B14F-4D97-AF65-F5344CB8AC3E}">
        <p14:creationId xmlns:p14="http://schemas.microsoft.com/office/powerpoint/2010/main" val="32598345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6070512"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常见问题</a:t>
            </a:r>
            <a:r>
              <a:rPr lang="en-US" altLang="zh-CN" sz="2600" b="1" dirty="0" smtClean="0">
                <a:solidFill>
                  <a:srgbClr val="FFFF00"/>
                </a:solidFill>
                <a:effectLst>
                  <a:outerShdw blurRad="38100" dist="38100" dir="2700000" algn="tl">
                    <a:srgbClr val="000000">
                      <a:alpha val="43137"/>
                    </a:srgbClr>
                  </a:outerShdw>
                </a:effectLst>
              </a:rPr>
              <a:t>—</a:t>
            </a:r>
            <a:r>
              <a:rPr lang="zh-CN" altLang="en-US" sz="2600" b="1" dirty="0" smtClean="0">
                <a:solidFill>
                  <a:srgbClr val="FFFF00"/>
                </a:solidFill>
                <a:effectLst>
                  <a:outerShdw blurRad="38100" dist="38100" dir="2700000" algn="tl">
                    <a:srgbClr val="000000">
                      <a:alpha val="43137"/>
                    </a:srgbClr>
                  </a:outerShdw>
                </a:effectLst>
              </a:rPr>
              <a:t>企业端</a:t>
            </a:r>
            <a:endParaRPr lang="zh-CN" altLang="en-US" sz="2600" b="1" dirty="0">
              <a:solidFill>
                <a:srgbClr val="FFFF00"/>
              </a:solidFill>
              <a:effectLst>
                <a:outerShdw blurRad="38100" dist="38100" dir="2700000" algn="tl">
                  <a:srgbClr val="000000">
                    <a:alpha val="43137"/>
                  </a:srgbClr>
                </a:outerShdw>
              </a:effectLst>
            </a:endParaRPr>
          </a:p>
        </p:txBody>
      </p:sp>
      <p:sp>
        <p:nvSpPr>
          <p:cNvPr id="3" name="矩形 2"/>
          <p:cNvSpPr/>
          <p:nvPr/>
        </p:nvSpPr>
        <p:spPr>
          <a:xfrm>
            <a:off x="447056" y="1379305"/>
            <a:ext cx="8517431" cy="4662815"/>
          </a:xfrm>
          <a:prstGeom prst="rect">
            <a:avLst/>
          </a:prstGeom>
        </p:spPr>
        <p:txBody>
          <a:bodyPr wrap="square">
            <a:spAutoFit/>
          </a:bodyPr>
          <a:lstStyle/>
          <a:p>
            <a:pPr>
              <a:lnSpc>
                <a:spcPct val="150000"/>
              </a:lnSpc>
            </a:pPr>
            <a:r>
              <a:rPr lang="en-US" altLang="zh-CN" b="1" dirty="0" smtClean="0">
                <a:latin typeface="微软雅黑" panose="020B0503020204020204" pitchFamily="34" charset="-122"/>
                <a:ea typeface="微软雅黑" panose="020B0503020204020204" pitchFamily="34" charset="-122"/>
              </a:rPr>
              <a:t>1</a:t>
            </a:r>
            <a:r>
              <a:rPr lang="zh-CN" altLang="en-US" b="1" dirty="0" smtClean="0">
                <a:latin typeface="微软雅黑" panose="020B0503020204020204" pitchFamily="34" charset="-122"/>
                <a:ea typeface="微软雅黑" panose="020B0503020204020204" pitchFamily="34" charset="-122"/>
              </a:rPr>
              <a:t>、</a:t>
            </a:r>
            <a:r>
              <a:rPr lang="en-US" altLang="zh-CN" b="1" dirty="0" smtClean="0">
                <a:latin typeface="微软雅黑" panose="020B0503020204020204" pitchFamily="34" charset="-122"/>
                <a:ea typeface="微软雅黑" panose="020B0503020204020204" pitchFamily="34" charset="-122"/>
              </a:rPr>
              <a:t> </a:t>
            </a:r>
            <a:r>
              <a:rPr lang="zh-CN" altLang="zh-CN" b="1" dirty="0">
                <a:latin typeface="微软雅黑" panose="020B0503020204020204" pitchFamily="34" charset="-122"/>
                <a:ea typeface="微软雅黑" panose="020B0503020204020204" pitchFamily="34" charset="-122"/>
              </a:rPr>
              <a:t>报检企业账户与报检人员账户的区别及初始密码</a:t>
            </a:r>
          </a:p>
          <a:p>
            <a:pPr>
              <a:lnSpc>
                <a:spcPct val="150000"/>
              </a:lnSpc>
            </a:pPr>
            <a:r>
              <a:rPr lang="zh-CN" altLang="zh-CN" dirty="0">
                <a:latin typeface="微软雅黑" panose="020B0503020204020204" pitchFamily="34" charset="-122"/>
                <a:ea typeface="微软雅黑" panose="020B0503020204020204" pitchFamily="34" charset="-122"/>
              </a:rPr>
              <a:t>报检企业： 用该企业的报检注册号作为用户代码，初始登录</a:t>
            </a:r>
            <a:r>
              <a:rPr lang="zh-CN" altLang="zh-CN" dirty="0" smtClean="0">
                <a:latin typeface="微软雅黑" panose="020B0503020204020204" pitchFamily="34" charset="-122"/>
                <a:ea typeface="微软雅黑" panose="020B0503020204020204" pitchFamily="34" charset="-122"/>
              </a:rPr>
              <a:t>密码报</a:t>
            </a:r>
            <a:r>
              <a:rPr lang="zh-CN" altLang="zh-CN" dirty="0">
                <a:latin typeface="微软雅黑" panose="020B0503020204020204" pitchFamily="34" charset="-122"/>
                <a:ea typeface="微软雅黑" panose="020B0503020204020204" pitchFamily="34" charset="-122"/>
              </a:rPr>
              <a:t>检注册号后六位</a:t>
            </a:r>
          </a:p>
          <a:p>
            <a:pPr>
              <a:lnSpc>
                <a:spcPct val="150000"/>
              </a:lnSpc>
            </a:pPr>
            <a:r>
              <a:rPr lang="zh-CN" altLang="zh-CN" dirty="0">
                <a:latin typeface="微软雅黑" panose="020B0503020204020204" pitchFamily="34" charset="-122"/>
                <a:ea typeface="微软雅黑" panose="020B0503020204020204" pitchFamily="34" charset="-122"/>
              </a:rPr>
              <a:t>报检人员</a:t>
            </a:r>
            <a:r>
              <a:rPr lang="zh-CN" altLang="zh-CN" dirty="0" smtClean="0">
                <a:latin typeface="微软雅黑" panose="020B0503020204020204" pitchFamily="34" charset="-122"/>
                <a:ea typeface="微软雅黑" panose="020B0503020204020204" pitchFamily="34" charset="-122"/>
              </a:rPr>
              <a:t>：由</a:t>
            </a:r>
            <a:r>
              <a:rPr lang="zh-CN" altLang="zh-CN" dirty="0">
                <a:latin typeface="微软雅黑" panose="020B0503020204020204" pitchFamily="34" charset="-122"/>
                <a:ea typeface="微软雅黑" panose="020B0503020204020204" pitchFamily="34" charset="-122"/>
              </a:rPr>
              <a:t>企业自行备案的报检员代码，初始密码为</a:t>
            </a:r>
            <a:r>
              <a:rPr lang="x-none" altLang="zh-CN" dirty="0">
                <a:latin typeface="微软雅黑" panose="020B0503020204020204" pitchFamily="34" charset="-122"/>
                <a:ea typeface="微软雅黑" panose="020B0503020204020204" pitchFamily="34" charset="-122"/>
              </a:rPr>
              <a:t>123456</a:t>
            </a:r>
            <a:endParaRPr lang="zh-CN" altLang="zh-CN" dirty="0">
              <a:latin typeface="微软雅黑" panose="020B0503020204020204" pitchFamily="34" charset="-122"/>
              <a:ea typeface="微软雅黑" panose="020B0503020204020204" pitchFamily="34" charset="-122"/>
            </a:endParaRPr>
          </a:p>
          <a:p>
            <a:pPr>
              <a:lnSpc>
                <a:spcPct val="150000"/>
              </a:lnSpc>
            </a:pPr>
            <a:r>
              <a:rPr lang="zh-CN" altLang="zh-CN" dirty="0">
                <a:latin typeface="微软雅黑" panose="020B0503020204020204" pitchFamily="34" charset="-122"/>
                <a:ea typeface="微软雅黑" panose="020B0503020204020204" pitchFamily="34" charset="-122"/>
              </a:rPr>
              <a:t>首次登录请使用报检企业登录，需提交备案资料并添加报检人员信息进行备案申请。</a:t>
            </a:r>
          </a:p>
          <a:p>
            <a:pPr>
              <a:lnSpc>
                <a:spcPct val="150000"/>
              </a:lnSpc>
            </a:pPr>
            <a:r>
              <a:rPr lang="zh-CN" altLang="zh-CN" dirty="0" smtClean="0">
                <a:latin typeface="微软雅黑" panose="020B0503020204020204" pitchFamily="34" charset="-122"/>
                <a:ea typeface="微软雅黑" panose="020B0503020204020204" pitchFamily="34" charset="-122"/>
              </a:rPr>
              <a:t>报</a:t>
            </a:r>
            <a:r>
              <a:rPr lang="zh-CN" altLang="zh-CN" dirty="0">
                <a:latin typeface="微软雅黑" panose="020B0503020204020204" pitchFamily="34" charset="-122"/>
                <a:ea typeface="微软雅黑" panose="020B0503020204020204" pitchFamily="34" charset="-122"/>
              </a:rPr>
              <a:t>检企业：主要作为企业申请开通无纸化业务与添加报检人员信息的备案申请</a:t>
            </a:r>
          </a:p>
          <a:p>
            <a:pPr>
              <a:lnSpc>
                <a:spcPct val="150000"/>
              </a:lnSpc>
            </a:pPr>
            <a:r>
              <a:rPr lang="zh-CN" altLang="zh-CN" dirty="0">
                <a:latin typeface="微软雅黑" panose="020B0503020204020204" pitchFamily="34" charset="-122"/>
                <a:ea typeface="微软雅黑" panose="020B0503020204020204" pitchFamily="34" charset="-122"/>
              </a:rPr>
              <a:t>报检人员：主要做无纸化报检业务电子单据的</a:t>
            </a:r>
            <a:r>
              <a:rPr lang="zh-CN" altLang="zh-CN" dirty="0" smtClean="0">
                <a:latin typeface="微软雅黑" panose="020B0503020204020204" pitchFamily="34" charset="-122"/>
                <a:ea typeface="微软雅黑" panose="020B0503020204020204" pitchFamily="34" charset="-122"/>
              </a:rPr>
              <a:t>申报</a:t>
            </a:r>
            <a:endParaRPr lang="en-US" altLang="zh-CN" dirty="0" smtClean="0">
              <a:latin typeface="微软雅黑" panose="020B0503020204020204" pitchFamily="34" charset="-122"/>
              <a:ea typeface="微软雅黑" panose="020B0503020204020204" pitchFamily="34" charset="-122"/>
            </a:endParaRPr>
          </a:p>
          <a:p>
            <a:pPr>
              <a:lnSpc>
                <a:spcPct val="150000"/>
              </a:lnSpc>
            </a:pPr>
            <a:endParaRPr lang="en-US" altLang="zh-CN" dirty="0">
              <a:latin typeface="微软雅黑" panose="020B0503020204020204" pitchFamily="34" charset="-122"/>
              <a:ea typeface="微软雅黑" panose="020B0503020204020204" pitchFamily="34" charset="-122"/>
            </a:endParaRPr>
          </a:p>
          <a:p>
            <a:pPr marL="0" lvl="1">
              <a:lnSpc>
                <a:spcPct val="150000"/>
              </a:lnSpc>
            </a:pPr>
            <a:r>
              <a:rPr lang="en-US" altLang="zh-CN" b="1" dirty="0" smtClean="0">
                <a:latin typeface="微软雅黑" panose="020B0503020204020204" pitchFamily="34" charset="-122"/>
                <a:ea typeface="微软雅黑" panose="020B0503020204020204" pitchFamily="34" charset="-122"/>
              </a:rPr>
              <a:t>2</a:t>
            </a:r>
            <a:r>
              <a:rPr lang="zh-CN" altLang="en-US" b="1" dirty="0" smtClean="0">
                <a:latin typeface="微软雅黑" panose="020B0503020204020204" pitchFamily="34" charset="-122"/>
                <a:ea typeface="微软雅黑" panose="020B0503020204020204" pitchFamily="34" charset="-122"/>
              </a:rPr>
              <a:t>、</a:t>
            </a:r>
            <a:r>
              <a:rPr lang="zh-CN" altLang="zh-CN" b="1" dirty="0" smtClean="0">
                <a:latin typeface="微软雅黑" panose="020B0503020204020204" pitchFamily="34" charset="-122"/>
                <a:ea typeface="微软雅黑" panose="020B0503020204020204" pitchFamily="34" charset="-122"/>
              </a:rPr>
              <a:t>企业</a:t>
            </a:r>
            <a:r>
              <a:rPr lang="zh-CN" altLang="zh-CN" b="1" dirty="0">
                <a:latin typeface="微软雅黑" panose="020B0503020204020204" pitchFamily="34" charset="-122"/>
                <a:ea typeface="微软雅黑" panose="020B0503020204020204" pitchFamily="34" charset="-122"/>
              </a:rPr>
              <a:t>忘记密码怎么办？</a:t>
            </a:r>
          </a:p>
          <a:p>
            <a:pPr>
              <a:lnSpc>
                <a:spcPct val="150000"/>
              </a:lnSpc>
            </a:pPr>
            <a:r>
              <a:rPr lang="zh-CN" altLang="zh-CN" dirty="0">
                <a:latin typeface="微软雅黑" panose="020B0503020204020204" pitchFamily="34" charset="-122"/>
                <a:ea typeface="微软雅黑" panose="020B0503020204020204" pitchFamily="34" charset="-122"/>
              </a:rPr>
              <a:t>解决方案：如果是报检企业账户忘记密码，需向当地局申请重置登入密码</a:t>
            </a:r>
          </a:p>
          <a:p>
            <a:pPr>
              <a:lnSpc>
                <a:spcPct val="150000"/>
              </a:lnSpc>
            </a:pPr>
            <a:r>
              <a:rPr lang="en-US" altLang="zh-CN" dirty="0">
                <a:latin typeface="微软雅黑" panose="020B0503020204020204" pitchFamily="34" charset="-122"/>
                <a:ea typeface="微软雅黑" panose="020B0503020204020204" pitchFamily="34" charset="-122"/>
              </a:rPr>
              <a:t>       </a:t>
            </a:r>
            <a:r>
              <a:rPr lang="zh-CN" altLang="zh-CN" dirty="0">
                <a:latin typeface="微软雅黑" panose="020B0503020204020204" pitchFamily="34" charset="-122"/>
                <a:ea typeface="微软雅黑" panose="020B0503020204020204" pitchFamily="34" charset="-122"/>
              </a:rPr>
              <a:t>如果是报检人员忘记避免，可使用本企业的报检企业账户重置密码即可</a:t>
            </a:r>
          </a:p>
          <a:p>
            <a:pPr>
              <a:lnSpc>
                <a:spcPct val="150000"/>
              </a:lnSpc>
            </a:pPr>
            <a:endParaRPr lang="zh-CN" altLang="zh-CN"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77310840"/>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6070512"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常见问题</a:t>
            </a:r>
            <a:r>
              <a:rPr lang="en-US" altLang="zh-CN" sz="2600" b="1" dirty="0" smtClean="0">
                <a:solidFill>
                  <a:srgbClr val="FFFF00"/>
                </a:solidFill>
                <a:effectLst>
                  <a:outerShdw blurRad="38100" dist="38100" dir="2700000" algn="tl">
                    <a:srgbClr val="000000">
                      <a:alpha val="43137"/>
                    </a:srgbClr>
                  </a:outerShdw>
                </a:effectLst>
              </a:rPr>
              <a:t>—</a:t>
            </a:r>
            <a:r>
              <a:rPr lang="zh-CN" altLang="en-US" sz="2600" b="1" dirty="0" smtClean="0">
                <a:solidFill>
                  <a:srgbClr val="FFFF00"/>
                </a:solidFill>
                <a:effectLst>
                  <a:outerShdw blurRad="38100" dist="38100" dir="2700000" algn="tl">
                    <a:srgbClr val="000000">
                      <a:alpha val="43137"/>
                    </a:srgbClr>
                  </a:outerShdw>
                </a:effectLst>
              </a:rPr>
              <a:t>企业端</a:t>
            </a:r>
            <a:endParaRPr lang="zh-CN" altLang="en-US" sz="2600" b="1" dirty="0">
              <a:solidFill>
                <a:srgbClr val="FFFF00"/>
              </a:solidFill>
              <a:effectLst>
                <a:outerShdw blurRad="38100" dist="38100" dir="2700000" algn="tl">
                  <a:srgbClr val="000000">
                    <a:alpha val="43137"/>
                  </a:srgbClr>
                </a:outerShdw>
              </a:effectLst>
            </a:endParaRPr>
          </a:p>
        </p:txBody>
      </p:sp>
      <p:sp>
        <p:nvSpPr>
          <p:cNvPr id="3" name="矩形 2"/>
          <p:cNvSpPr/>
          <p:nvPr/>
        </p:nvSpPr>
        <p:spPr>
          <a:xfrm>
            <a:off x="395535" y="1628800"/>
            <a:ext cx="8517431" cy="4247317"/>
          </a:xfrm>
          <a:prstGeom prst="rect">
            <a:avLst/>
          </a:prstGeom>
        </p:spPr>
        <p:txBody>
          <a:bodyPr wrap="square">
            <a:spAutoFit/>
          </a:bodyPr>
          <a:lstStyle/>
          <a:p>
            <a:pPr marL="0" lvl="1">
              <a:lnSpc>
                <a:spcPct val="150000"/>
              </a:lnSpc>
            </a:pPr>
            <a:r>
              <a:rPr lang="en-US" altLang="zh-CN" b="1" dirty="0">
                <a:latin typeface="微软雅黑" panose="020B0503020204020204" pitchFamily="34" charset="-122"/>
                <a:ea typeface="微软雅黑" panose="020B0503020204020204" pitchFamily="34" charset="-122"/>
              </a:rPr>
              <a:t>3</a:t>
            </a:r>
            <a:r>
              <a:rPr lang="zh-CN" altLang="en-US" b="1" dirty="0" smtClean="0">
                <a:latin typeface="微软雅黑" panose="020B0503020204020204" pitchFamily="34" charset="-122"/>
                <a:ea typeface="微软雅黑" panose="020B0503020204020204" pitchFamily="34" charset="-122"/>
              </a:rPr>
              <a:t>、</a:t>
            </a:r>
            <a:r>
              <a:rPr lang="zh-CN" altLang="zh-CN" b="1" dirty="0" smtClean="0">
                <a:latin typeface="微软雅黑" panose="020B0503020204020204" pitchFamily="34" charset="-122"/>
                <a:ea typeface="微软雅黑" panose="020B0503020204020204" pitchFamily="34" charset="-122"/>
              </a:rPr>
              <a:t>企业</a:t>
            </a:r>
            <a:r>
              <a:rPr lang="zh-CN" altLang="zh-CN" b="1" dirty="0">
                <a:latin typeface="微软雅黑" panose="020B0503020204020204" pitchFamily="34" charset="-122"/>
                <a:ea typeface="微软雅黑" panose="020B0503020204020204" pitchFamily="34" charset="-122"/>
              </a:rPr>
              <a:t>提交的无纸化业务申请，需审核的检验检疫局看不到</a:t>
            </a:r>
            <a:r>
              <a:rPr lang="en-US" altLang="zh-CN" b="1" dirty="0">
                <a:latin typeface="微软雅黑" panose="020B0503020204020204" pitchFamily="34" charset="-122"/>
                <a:ea typeface="微软雅黑" panose="020B0503020204020204" pitchFamily="34" charset="-122"/>
              </a:rPr>
              <a:t>?</a:t>
            </a:r>
            <a:endParaRPr lang="zh-CN" altLang="zh-CN" b="1" dirty="0">
              <a:latin typeface="微软雅黑" panose="020B0503020204020204" pitchFamily="34" charset="-122"/>
              <a:ea typeface="微软雅黑" panose="020B0503020204020204" pitchFamily="34" charset="-122"/>
            </a:endParaRPr>
          </a:p>
          <a:p>
            <a:pPr>
              <a:lnSpc>
                <a:spcPct val="150000"/>
              </a:lnSpc>
            </a:pPr>
            <a:r>
              <a:rPr lang="en-US" altLang="zh-CN" dirty="0">
                <a:latin typeface="微软雅黑" panose="020B0503020204020204" pitchFamily="34" charset="-122"/>
                <a:ea typeface="微软雅黑" panose="020B0503020204020204" pitchFamily="34" charset="-122"/>
              </a:rPr>
              <a:t>     </a:t>
            </a:r>
            <a:r>
              <a:rPr lang="zh-CN" altLang="zh-CN" dirty="0" smtClean="0">
                <a:latin typeface="微软雅黑" panose="020B0503020204020204" pitchFamily="34" charset="-122"/>
                <a:ea typeface="微软雅黑" panose="020B0503020204020204" pitchFamily="34" charset="-122"/>
              </a:rPr>
              <a:t>问题</a:t>
            </a:r>
            <a:r>
              <a:rPr lang="zh-CN" altLang="zh-CN" dirty="0">
                <a:latin typeface="微软雅黑" panose="020B0503020204020204" pitchFamily="34" charset="-122"/>
                <a:ea typeface="微软雅黑" panose="020B0503020204020204" pitchFamily="34" charset="-122"/>
              </a:rPr>
              <a:t>原因：企业在申请的过程中，审批的检验检疫机构没有选择正确</a:t>
            </a:r>
          </a:p>
          <a:p>
            <a:pPr>
              <a:lnSpc>
                <a:spcPct val="150000"/>
              </a:lnSpc>
            </a:pPr>
            <a:r>
              <a:rPr lang="en-US" altLang="zh-CN" dirty="0" smtClean="0">
                <a:latin typeface="微软雅黑" panose="020B0503020204020204" pitchFamily="34" charset="-122"/>
                <a:ea typeface="微软雅黑" panose="020B0503020204020204" pitchFamily="34" charset="-122"/>
              </a:rPr>
              <a:t>     </a:t>
            </a:r>
            <a:r>
              <a:rPr lang="zh-CN" altLang="zh-CN" dirty="0" smtClean="0">
                <a:latin typeface="微软雅黑" panose="020B0503020204020204" pitchFamily="34" charset="-122"/>
                <a:ea typeface="微软雅黑" panose="020B0503020204020204" pitchFamily="34" charset="-122"/>
              </a:rPr>
              <a:t>问题解决</a:t>
            </a:r>
            <a:r>
              <a:rPr lang="zh-CN" altLang="zh-CN" dirty="0">
                <a:latin typeface="微软雅黑" panose="020B0503020204020204" pitchFamily="34" charset="-122"/>
                <a:ea typeface="微软雅黑" panose="020B0503020204020204" pitchFamily="34" charset="-122"/>
              </a:rPr>
              <a:t>：需联络提交的检验检疫机构退回，企业再次申请即可</a:t>
            </a:r>
          </a:p>
          <a:p>
            <a:pPr>
              <a:lnSpc>
                <a:spcPct val="150000"/>
              </a:lnSpc>
            </a:pPr>
            <a:endParaRPr lang="en-US" altLang="zh-CN" dirty="0">
              <a:latin typeface="微软雅黑" panose="020B0503020204020204" pitchFamily="34" charset="-122"/>
              <a:ea typeface="微软雅黑" panose="020B0503020204020204" pitchFamily="34" charset="-122"/>
            </a:endParaRPr>
          </a:p>
          <a:p>
            <a:pPr>
              <a:lnSpc>
                <a:spcPct val="150000"/>
              </a:lnSpc>
            </a:pPr>
            <a:r>
              <a:rPr lang="en-US" altLang="zh-CN" b="1" dirty="0" smtClean="0">
                <a:latin typeface="微软雅黑" panose="020B0503020204020204" pitchFamily="34" charset="-122"/>
                <a:ea typeface="微软雅黑" panose="020B0503020204020204" pitchFamily="34" charset="-122"/>
              </a:rPr>
              <a:t>4</a:t>
            </a:r>
            <a:r>
              <a:rPr lang="zh-CN" altLang="en-US" b="1" dirty="0" smtClean="0">
                <a:latin typeface="微软雅黑" panose="020B0503020204020204" pitchFamily="34" charset="-122"/>
                <a:ea typeface="微软雅黑" panose="020B0503020204020204" pitchFamily="34" charset="-122"/>
              </a:rPr>
              <a:t>、</a:t>
            </a:r>
            <a:r>
              <a:rPr lang="zh-CN" altLang="zh-CN" b="1" dirty="0" smtClean="0">
                <a:latin typeface="微软雅黑" panose="020B0503020204020204" pitchFamily="34" charset="-122"/>
                <a:ea typeface="微软雅黑" panose="020B0503020204020204" pitchFamily="34" charset="-122"/>
              </a:rPr>
              <a:t>企业</a:t>
            </a:r>
            <a:r>
              <a:rPr lang="zh-CN" altLang="zh-CN" b="1" dirty="0">
                <a:latin typeface="微软雅黑" panose="020B0503020204020204" pitchFamily="34" charset="-122"/>
                <a:ea typeface="微软雅黑" panose="020B0503020204020204" pitchFamily="34" charset="-122"/>
              </a:rPr>
              <a:t>上传的随附单据大小限制吗？</a:t>
            </a:r>
          </a:p>
          <a:p>
            <a:pPr>
              <a:lnSpc>
                <a:spcPct val="150000"/>
              </a:lnSpc>
            </a:pPr>
            <a:r>
              <a:rPr lang="en-US" altLang="zh-CN" dirty="0" smtClean="0">
                <a:latin typeface="微软雅黑" panose="020B0503020204020204" pitchFamily="34" charset="-122"/>
                <a:ea typeface="微软雅黑" panose="020B0503020204020204" pitchFamily="34" charset="-122"/>
              </a:rPr>
              <a:t>     </a:t>
            </a:r>
            <a:r>
              <a:rPr lang="zh-CN" altLang="zh-CN" dirty="0" smtClean="0">
                <a:latin typeface="微软雅黑" panose="020B0503020204020204" pitchFamily="34" charset="-122"/>
                <a:ea typeface="微软雅黑" panose="020B0503020204020204" pitchFamily="34" charset="-122"/>
              </a:rPr>
              <a:t>目前</a:t>
            </a:r>
            <a:r>
              <a:rPr lang="zh-CN" altLang="zh-CN" dirty="0">
                <a:latin typeface="微软雅黑" panose="020B0503020204020204" pitchFamily="34" charset="-122"/>
                <a:ea typeface="微软雅黑" panose="020B0503020204020204" pitchFamily="34" charset="-122"/>
              </a:rPr>
              <a:t>系统只对企业上传的单个文件有限制，需小于</a:t>
            </a:r>
            <a:r>
              <a:rPr lang="en-US" altLang="zh-CN" dirty="0" smtClean="0">
                <a:latin typeface="微软雅黑" panose="020B0503020204020204" pitchFamily="34" charset="-122"/>
                <a:ea typeface="微软雅黑" panose="020B0503020204020204" pitchFamily="34" charset="-122"/>
              </a:rPr>
              <a:t>1M</a:t>
            </a:r>
          </a:p>
          <a:p>
            <a:pPr>
              <a:lnSpc>
                <a:spcPct val="150000"/>
              </a:lnSpc>
            </a:pPr>
            <a:endParaRPr lang="en-US" altLang="zh-CN" dirty="0">
              <a:latin typeface="微软雅黑" panose="020B0503020204020204" pitchFamily="34" charset="-122"/>
              <a:ea typeface="微软雅黑" panose="020B0503020204020204" pitchFamily="34" charset="-122"/>
            </a:endParaRPr>
          </a:p>
          <a:p>
            <a:pPr>
              <a:lnSpc>
                <a:spcPct val="150000"/>
              </a:lnSpc>
            </a:pPr>
            <a:r>
              <a:rPr lang="en-US" altLang="zh-CN" b="1" dirty="0" smtClean="0">
                <a:latin typeface="微软雅黑" panose="020B0503020204020204" pitchFamily="34" charset="-122"/>
                <a:ea typeface="微软雅黑" panose="020B0503020204020204" pitchFamily="34" charset="-122"/>
              </a:rPr>
              <a:t>5</a:t>
            </a:r>
            <a:r>
              <a:rPr lang="zh-CN" altLang="en-US" b="1" dirty="0" smtClean="0">
                <a:latin typeface="微软雅黑" panose="020B0503020204020204" pitchFamily="34" charset="-122"/>
                <a:ea typeface="微软雅黑" panose="020B0503020204020204" pitchFamily="34" charset="-122"/>
              </a:rPr>
              <a:t>、</a:t>
            </a:r>
            <a:r>
              <a:rPr lang="zh-CN" altLang="zh-CN" b="1" dirty="0" smtClean="0">
                <a:latin typeface="微软雅黑" panose="020B0503020204020204" pitchFamily="34" charset="-122"/>
                <a:ea typeface="微软雅黑" panose="020B0503020204020204" pitchFamily="34" charset="-122"/>
              </a:rPr>
              <a:t>企业</a:t>
            </a:r>
            <a:r>
              <a:rPr lang="zh-CN" altLang="zh-CN" b="1" dirty="0">
                <a:latin typeface="微软雅黑" panose="020B0503020204020204" pitchFamily="34" charset="-122"/>
                <a:ea typeface="微软雅黑" panose="020B0503020204020204" pitchFamily="34" charset="-122"/>
              </a:rPr>
              <a:t>的备案单据在引用的时候查不到？</a:t>
            </a:r>
          </a:p>
          <a:p>
            <a:pPr>
              <a:lnSpc>
                <a:spcPct val="150000"/>
              </a:lnSpc>
            </a:pPr>
            <a:r>
              <a:rPr lang="en-US" altLang="zh-CN" dirty="0">
                <a:latin typeface="微软雅黑" panose="020B0503020204020204" pitchFamily="34" charset="-122"/>
                <a:ea typeface="微软雅黑" panose="020B0503020204020204" pitchFamily="34" charset="-122"/>
              </a:rPr>
              <a:t>       </a:t>
            </a:r>
            <a:r>
              <a:rPr lang="zh-CN" altLang="zh-CN" dirty="0">
                <a:latin typeface="微软雅黑" panose="020B0503020204020204" pitchFamily="34" charset="-122"/>
                <a:ea typeface="微软雅黑" panose="020B0503020204020204" pitchFamily="34" charset="-122"/>
              </a:rPr>
              <a:t>问题描述：企业已经完成了单据的备案，但在引用的时候却查不到</a:t>
            </a:r>
          </a:p>
          <a:p>
            <a:pPr>
              <a:lnSpc>
                <a:spcPct val="150000"/>
              </a:lnSpc>
            </a:pPr>
            <a:r>
              <a:rPr lang="en-US" altLang="zh-CN" dirty="0">
                <a:latin typeface="微软雅黑" panose="020B0503020204020204" pitchFamily="34" charset="-122"/>
                <a:ea typeface="微软雅黑" panose="020B0503020204020204" pitchFamily="34" charset="-122"/>
              </a:rPr>
              <a:t>       </a:t>
            </a:r>
            <a:r>
              <a:rPr lang="zh-CN" altLang="zh-CN" dirty="0">
                <a:latin typeface="微软雅黑" panose="020B0503020204020204" pitchFamily="34" charset="-122"/>
                <a:ea typeface="微软雅黑" panose="020B0503020204020204" pitchFamily="34" charset="-122"/>
              </a:rPr>
              <a:t>解决方案：需确认企业的备案单据是否正常提交并已经审批</a:t>
            </a:r>
            <a:r>
              <a:rPr lang="zh-CN" altLang="zh-CN" dirty="0" smtClean="0">
                <a:latin typeface="微软雅黑" panose="020B0503020204020204" pitchFamily="34" charset="-122"/>
                <a:ea typeface="微软雅黑" panose="020B0503020204020204" pitchFamily="34" charset="-122"/>
              </a:rPr>
              <a:t>通过</a:t>
            </a:r>
            <a:endParaRPr lang="zh-CN" altLang="zh-CN"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5172142"/>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6070512"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常见问题</a:t>
            </a:r>
            <a:r>
              <a:rPr lang="en-US" altLang="zh-CN" sz="2600" b="1" dirty="0" smtClean="0">
                <a:solidFill>
                  <a:srgbClr val="FFFF00"/>
                </a:solidFill>
                <a:effectLst>
                  <a:outerShdw blurRad="38100" dist="38100" dir="2700000" algn="tl">
                    <a:srgbClr val="000000">
                      <a:alpha val="43137"/>
                    </a:srgbClr>
                  </a:outerShdw>
                </a:effectLst>
              </a:rPr>
              <a:t>—</a:t>
            </a:r>
            <a:r>
              <a:rPr lang="zh-CN" altLang="en-US" sz="2600" b="1" dirty="0" smtClean="0">
                <a:solidFill>
                  <a:srgbClr val="FFFF00"/>
                </a:solidFill>
                <a:effectLst>
                  <a:outerShdw blurRad="38100" dist="38100" dir="2700000" algn="tl">
                    <a:srgbClr val="000000">
                      <a:alpha val="43137"/>
                    </a:srgbClr>
                  </a:outerShdw>
                </a:effectLst>
              </a:rPr>
              <a:t>检验检疫端</a:t>
            </a:r>
            <a:endParaRPr lang="zh-CN" altLang="en-US" sz="2600" b="1" dirty="0">
              <a:solidFill>
                <a:srgbClr val="FFFF00"/>
              </a:solidFill>
              <a:effectLst>
                <a:outerShdw blurRad="38100" dist="38100" dir="2700000" algn="tl">
                  <a:srgbClr val="000000">
                    <a:alpha val="43137"/>
                  </a:srgbClr>
                </a:outerShdw>
              </a:effectLst>
            </a:endParaRPr>
          </a:p>
        </p:txBody>
      </p:sp>
      <p:sp>
        <p:nvSpPr>
          <p:cNvPr id="3" name="矩形 2"/>
          <p:cNvSpPr/>
          <p:nvPr/>
        </p:nvSpPr>
        <p:spPr>
          <a:xfrm>
            <a:off x="395534" y="1412776"/>
            <a:ext cx="8517431" cy="3831818"/>
          </a:xfrm>
          <a:prstGeom prst="rect">
            <a:avLst/>
          </a:prstGeom>
        </p:spPr>
        <p:txBody>
          <a:bodyPr wrap="square">
            <a:spAutoFit/>
          </a:bodyPr>
          <a:lstStyle/>
          <a:p>
            <a:pPr marL="0" lvl="1">
              <a:lnSpc>
                <a:spcPct val="150000"/>
              </a:lnSpc>
            </a:pPr>
            <a:r>
              <a:rPr lang="en-US" altLang="zh-CN" b="1" dirty="0" smtClean="0">
                <a:latin typeface="微软雅黑" panose="020B0503020204020204" pitchFamily="34" charset="-122"/>
                <a:ea typeface="微软雅黑" panose="020B0503020204020204" pitchFamily="34" charset="-122"/>
              </a:rPr>
              <a:t>1</a:t>
            </a:r>
            <a:r>
              <a:rPr lang="zh-CN" altLang="en-US" b="1" dirty="0" smtClean="0">
                <a:latin typeface="微软雅黑" panose="020B0503020204020204" pitchFamily="34" charset="-122"/>
                <a:ea typeface="微软雅黑" panose="020B0503020204020204" pitchFamily="34" charset="-122"/>
              </a:rPr>
              <a:t>、</a:t>
            </a:r>
            <a:r>
              <a:rPr lang="zh-CN" altLang="zh-CN" b="1" dirty="0" smtClean="0">
                <a:latin typeface="微软雅黑" panose="020B0503020204020204" pitchFamily="34" charset="-122"/>
                <a:ea typeface="微软雅黑" panose="020B0503020204020204" pitchFamily="34" charset="-122"/>
              </a:rPr>
              <a:t>企业</a:t>
            </a:r>
            <a:r>
              <a:rPr lang="zh-CN" altLang="zh-CN" b="1" dirty="0">
                <a:latin typeface="微软雅黑" panose="020B0503020204020204" pitchFamily="34" charset="-122"/>
                <a:ea typeface="微软雅黑" panose="020B0503020204020204" pitchFamily="34" charset="-122"/>
              </a:rPr>
              <a:t>提交的备案信息看不到</a:t>
            </a:r>
          </a:p>
          <a:p>
            <a:pPr>
              <a:lnSpc>
                <a:spcPct val="150000"/>
              </a:lnSpc>
            </a:pPr>
            <a:r>
              <a:rPr lang="en-US" altLang="zh-CN" dirty="0" smtClean="0">
                <a:latin typeface="微软雅黑" panose="020B0503020204020204" pitchFamily="34" charset="-122"/>
                <a:ea typeface="微软雅黑" panose="020B0503020204020204" pitchFamily="34" charset="-122"/>
              </a:rPr>
              <a:t>      </a:t>
            </a:r>
            <a:r>
              <a:rPr lang="zh-CN" altLang="zh-CN" dirty="0" smtClean="0">
                <a:latin typeface="微软雅黑" panose="020B0503020204020204" pitchFamily="34" charset="-122"/>
                <a:ea typeface="微软雅黑" panose="020B0503020204020204" pitchFamily="34" charset="-122"/>
              </a:rPr>
              <a:t>解决</a:t>
            </a:r>
            <a:r>
              <a:rPr lang="zh-CN" altLang="zh-CN" dirty="0">
                <a:latin typeface="微软雅黑" panose="020B0503020204020204" pitchFamily="34" charset="-122"/>
                <a:ea typeface="微软雅黑" panose="020B0503020204020204" pitchFamily="34" charset="-122"/>
              </a:rPr>
              <a:t>方案：企业需在企业端查看是否提交正确了审批机构？如不正确</a:t>
            </a:r>
            <a:r>
              <a:rPr lang="zh-CN" altLang="zh-CN"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a:lnSpc>
                <a:spcPct val="150000"/>
              </a:lnSpc>
            </a:pPr>
            <a:r>
              <a:rPr lang="en-US" altLang="zh-CN" dirty="0">
                <a:latin typeface="微软雅黑" panose="020B0503020204020204" pitchFamily="34" charset="-122"/>
                <a:ea typeface="微软雅黑" panose="020B0503020204020204" pitchFamily="34" charset="-122"/>
              </a:rPr>
              <a:t> </a:t>
            </a:r>
            <a:r>
              <a:rPr lang="en-US" altLang="zh-CN" dirty="0" smtClean="0">
                <a:latin typeface="微软雅黑" panose="020B0503020204020204" pitchFamily="34" charset="-122"/>
                <a:ea typeface="微软雅黑" panose="020B0503020204020204" pitchFamily="34" charset="-122"/>
              </a:rPr>
              <a:t>                       </a:t>
            </a:r>
            <a:r>
              <a:rPr lang="zh-CN" altLang="zh-CN" dirty="0" smtClean="0">
                <a:latin typeface="微软雅黑" panose="020B0503020204020204" pitchFamily="34" charset="-122"/>
                <a:ea typeface="微软雅黑" panose="020B0503020204020204" pitchFamily="34" charset="-122"/>
              </a:rPr>
              <a:t>则</a:t>
            </a:r>
            <a:r>
              <a:rPr lang="zh-CN" altLang="zh-CN" dirty="0">
                <a:latin typeface="微软雅黑" panose="020B0503020204020204" pitchFamily="34" charset="-122"/>
                <a:ea typeface="微软雅黑" panose="020B0503020204020204" pitchFamily="34" charset="-122"/>
              </a:rPr>
              <a:t>需被提交的审批机构退单</a:t>
            </a:r>
            <a:r>
              <a:rPr lang="zh-CN" altLang="zh-CN" dirty="0" smtClean="0">
                <a:latin typeface="微软雅黑" panose="020B0503020204020204" pitchFamily="34" charset="-122"/>
                <a:ea typeface="微软雅黑" panose="020B0503020204020204" pitchFamily="34" charset="-122"/>
              </a:rPr>
              <a:t>，企业</a:t>
            </a:r>
            <a:r>
              <a:rPr lang="zh-CN" altLang="zh-CN" dirty="0">
                <a:latin typeface="微软雅黑" panose="020B0503020204020204" pitchFamily="34" charset="-122"/>
                <a:ea typeface="微软雅黑" panose="020B0503020204020204" pitchFamily="34" charset="-122"/>
              </a:rPr>
              <a:t>再次提交即可</a:t>
            </a:r>
          </a:p>
          <a:p>
            <a:pPr>
              <a:lnSpc>
                <a:spcPct val="150000"/>
              </a:lnSpc>
            </a:pPr>
            <a:endParaRPr lang="en-US" altLang="zh-CN" dirty="0">
              <a:latin typeface="微软雅黑" panose="020B0503020204020204" pitchFamily="34" charset="-122"/>
              <a:ea typeface="微软雅黑" panose="020B0503020204020204" pitchFamily="34" charset="-122"/>
            </a:endParaRPr>
          </a:p>
          <a:p>
            <a:pPr marL="0" lvl="1">
              <a:lnSpc>
                <a:spcPct val="150000"/>
              </a:lnSpc>
            </a:pPr>
            <a:r>
              <a:rPr lang="en-US" altLang="zh-CN" b="1" dirty="0" smtClean="0">
                <a:latin typeface="微软雅黑" panose="020B0503020204020204" pitchFamily="34" charset="-122"/>
                <a:ea typeface="微软雅黑" panose="020B0503020204020204" pitchFamily="34" charset="-122"/>
              </a:rPr>
              <a:t>2</a:t>
            </a:r>
            <a:r>
              <a:rPr lang="zh-CN" altLang="en-US" b="1" dirty="0" smtClean="0">
                <a:latin typeface="微软雅黑" panose="020B0503020204020204" pitchFamily="34" charset="-122"/>
                <a:ea typeface="微软雅黑" panose="020B0503020204020204" pitchFamily="34" charset="-122"/>
              </a:rPr>
              <a:t>、</a:t>
            </a:r>
            <a:r>
              <a:rPr lang="zh-CN" altLang="zh-CN" b="1" dirty="0" smtClean="0">
                <a:latin typeface="微软雅黑" panose="020B0503020204020204" pitchFamily="34" charset="-122"/>
                <a:ea typeface="微软雅黑" panose="020B0503020204020204" pitchFamily="34" charset="-122"/>
              </a:rPr>
              <a:t>企业</a:t>
            </a:r>
            <a:r>
              <a:rPr lang="zh-CN" altLang="zh-CN" b="1" dirty="0">
                <a:latin typeface="微软雅黑" panose="020B0503020204020204" pitchFamily="34" charset="-122"/>
                <a:ea typeface="微软雅黑" panose="020B0503020204020204" pitchFamily="34" charset="-122"/>
              </a:rPr>
              <a:t>提交的附件局端无法打开</a:t>
            </a:r>
          </a:p>
          <a:p>
            <a:pPr>
              <a:lnSpc>
                <a:spcPct val="150000"/>
              </a:lnSpc>
            </a:pPr>
            <a:r>
              <a:rPr lang="zh-CN" altLang="zh-CN" dirty="0">
                <a:latin typeface="微软雅黑" panose="020B0503020204020204" pitchFamily="34" charset="-122"/>
                <a:ea typeface="微软雅黑" panose="020B0503020204020204" pitchFamily="34" charset="-122"/>
              </a:rPr>
              <a:t>问题分析：目前能在线预览的附件为图片，其他如</a:t>
            </a:r>
            <a:r>
              <a:rPr lang="en-US" altLang="zh-CN" dirty="0" err="1">
                <a:latin typeface="微软雅黑" panose="020B0503020204020204" pitchFamily="34" charset="-122"/>
                <a:ea typeface="微软雅黑" panose="020B0503020204020204" pitchFamily="34" charset="-122"/>
              </a:rPr>
              <a:t>pdf</a:t>
            </a:r>
            <a:r>
              <a:rPr lang="zh-CN" altLang="zh-CN" dirty="0">
                <a:latin typeface="微软雅黑" panose="020B0503020204020204" pitchFamily="34" charset="-122"/>
                <a:ea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rPr>
              <a:t>office</a:t>
            </a:r>
            <a:r>
              <a:rPr lang="zh-CN" altLang="zh-CN" dirty="0">
                <a:latin typeface="微软雅黑" panose="020B0503020204020204" pitchFamily="34" charset="-122"/>
                <a:ea typeface="微软雅黑" panose="020B0503020204020204" pitchFamily="34" charset="-122"/>
              </a:rPr>
              <a:t>则需要在线下载打开</a:t>
            </a:r>
            <a:r>
              <a:rPr lang="zh-CN" altLang="zh-CN"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     </a:t>
            </a:r>
          </a:p>
          <a:p>
            <a:pPr>
              <a:lnSpc>
                <a:spcPct val="150000"/>
              </a:lnSpc>
            </a:pPr>
            <a:r>
              <a:rPr lang="en-US" altLang="zh-CN" dirty="0">
                <a:latin typeface="微软雅黑" panose="020B0503020204020204" pitchFamily="34" charset="-122"/>
                <a:ea typeface="微软雅黑" panose="020B0503020204020204" pitchFamily="34" charset="-122"/>
              </a:rPr>
              <a:t> </a:t>
            </a:r>
            <a:r>
              <a:rPr lang="en-US" altLang="zh-CN" dirty="0" smtClean="0">
                <a:latin typeface="微软雅黑" panose="020B0503020204020204" pitchFamily="34" charset="-122"/>
                <a:ea typeface="微软雅黑" panose="020B0503020204020204" pitchFamily="34" charset="-122"/>
              </a:rPr>
              <a:t>                </a:t>
            </a:r>
            <a:r>
              <a:rPr lang="zh-CN" altLang="zh-CN" dirty="0" smtClean="0">
                <a:latin typeface="微软雅黑" panose="020B0503020204020204" pitchFamily="34" charset="-122"/>
                <a:ea typeface="微软雅黑" panose="020B0503020204020204" pitchFamily="34" charset="-122"/>
              </a:rPr>
              <a:t>如</a:t>
            </a:r>
            <a:r>
              <a:rPr lang="zh-CN" altLang="zh-CN" dirty="0">
                <a:latin typeface="微软雅黑" panose="020B0503020204020204" pitchFamily="34" charset="-122"/>
                <a:ea typeface="微软雅黑" panose="020B0503020204020204" pitchFamily="34" charset="-122"/>
              </a:rPr>
              <a:t>不能打开则可能为企业上传的文件类型不符合系统要求，目前系统</a:t>
            </a:r>
            <a:r>
              <a:rPr lang="zh-CN" altLang="zh-CN" dirty="0" smtClean="0">
                <a:latin typeface="微软雅黑" panose="020B0503020204020204" pitchFamily="34" charset="-122"/>
                <a:ea typeface="微软雅黑" panose="020B0503020204020204" pitchFamily="34" charset="-122"/>
              </a:rPr>
              <a:t>支</a:t>
            </a:r>
            <a:endParaRPr lang="en-US" altLang="zh-CN" dirty="0" smtClean="0">
              <a:latin typeface="微软雅黑" panose="020B0503020204020204" pitchFamily="34" charset="-122"/>
              <a:ea typeface="微软雅黑" panose="020B0503020204020204" pitchFamily="34" charset="-122"/>
            </a:endParaRPr>
          </a:p>
          <a:p>
            <a:pPr>
              <a:lnSpc>
                <a:spcPct val="150000"/>
              </a:lnSpc>
            </a:pPr>
            <a:r>
              <a:rPr lang="en-US" altLang="zh-CN" dirty="0">
                <a:latin typeface="微软雅黑" panose="020B0503020204020204" pitchFamily="34" charset="-122"/>
                <a:ea typeface="微软雅黑" panose="020B0503020204020204" pitchFamily="34" charset="-122"/>
              </a:rPr>
              <a:t> </a:t>
            </a:r>
            <a:r>
              <a:rPr lang="en-US" altLang="zh-CN" dirty="0" smtClean="0">
                <a:latin typeface="微软雅黑" panose="020B0503020204020204" pitchFamily="34" charset="-122"/>
                <a:ea typeface="微软雅黑" panose="020B0503020204020204" pitchFamily="34" charset="-122"/>
              </a:rPr>
              <a:t>                </a:t>
            </a:r>
            <a:r>
              <a:rPr lang="zh-CN" altLang="zh-CN" dirty="0" smtClean="0">
                <a:latin typeface="微软雅黑" panose="020B0503020204020204" pitchFamily="34" charset="-122"/>
                <a:ea typeface="微软雅黑" panose="020B0503020204020204" pitchFamily="34" charset="-122"/>
              </a:rPr>
              <a:t>持</a:t>
            </a:r>
            <a:r>
              <a:rPr lang="zh-CN" altLang="zh-CN" dirty="0">
                <a:latin typeface="微软雅黑" panose="020B0503020204020204" pitchFamily="34" charset="-122"/>
                <a:ea typeface="微软雅黑" panose="020B0503020204020204" pitchFamily="34" charset="-122"/>
              </a:rPr>
              <a:t>图片、</a:t>
            </a:r>
            <a:r>
              <a:rPr lang="en-US" altLang="zh-CN" dirty="0" err="1">
                <a:latin typeface="微软雅黑" panose="020B0503020204020204" pitchFamily="34" charset="-122"/>
                <a:ea typeface="微软雅黑" panose="020B0503020204020204" pitchFamily="34" charset="-122"/>
              </a:rPr>
              <a:t>pdf</a:t>
            </a:r>
            <a:r>
              <a:rPr lang="zh-CN" altLang="zh-CN" dirty="0">
                <a:latin typeface="微软雅黑" panose="020B0503020204020204" pitchFamily="34" charset="-122"/>
                <a:ea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rPr>
              <a:t>office</a:t>
            </a:r>
            <a:r>
              <a:rPr lang="zh-CN" altLang="zh-CN" dirty="0">
                <a:latin typeface="微软雅黑" panose="020B0503020204020204" pitchFamily="34" charset="-122"/>
                <a:ea typeface="微软雅黑" panose="020B0503020204020204" pitchFamily="34" charset="-122"/>
              </a:rPr>
              <a:t>中的</a:t>
            </a:r>
            <a:r>
              <a:rPr lang="en-US" altLang="zh-CN" dirty="0">
                <a:latin typeface="微软雅黑" panose="020B0503020204020204" pitchFamily="34" charset="-122"/>
                <a:ea typeface="微软雅黑" panose="020B0503020204020204" pitchFamily="34" charset="-122"/>
              </a:rPr>
              <a:t>word</a:t>
            </a:r>
            <a:r>
              <a:rPr lang="zh-CN" altLang="zh-CN" dirty="0">
                <a:latin typeface="微软雅黑" panose="020B0503020204020204" pitchFamily="34" charset="-122"/>
                <a:ea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rPr>
              <a:t>excel</a:t>
            </a:r>
            <a:endParaRPr lang="zh-CN" altLang="zh-CN" dirty="0">
              <a:latin typeface="微软雅黑" panose="020B0503020204020204" pitchFamily="34" charset="-122"/>
              <a:ea typeface="微软雅黑" panose="020B0503020204020204" pitchFamily="34" charset="-122"/>
            </a:endParaRPr>
          </a:p>
          <a:p>
            <a:pPr>
              <a:lnSpc>
                <a:spcPct val="150000"/>
              </a:lnSpc>
            </a:pPr>
            <a:r>
              <a:rPr lang="zh-CN" altLang="zh-CN" dirty="0">
                <a:latin typeface="微软雅黑" panose="020B0503020204020204" pitchFamily="34" charset="-122"/>
                <a:ea typeface="微软雅黑" panose="020B0503020204020204" pitchFamily="34" charset="-122"/>
              </a:rPr>
              <a:t>解决方案：局端下发预警回执，企业根据局端下发的预警回执重新上传附件即可</a:t>
            </a:r>
          </a:p>
        </p:txBody>
      </p:sp>
    </p:spTree>
    <p:extLst>
      <p:ext uri="{BB962C8B-B14F-4D97-AF65-F5344CB8AC3E}">
        <p14:creationId xmlns:p14="http://schemas.microsoft.com/office/powerpoint/2010/main" val="1928838175"/>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6070512"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常见问题</a:t>
            </a:r>
            <a:r>
              <a:rPr lang="en-US" altLang="zh-CN" sz="2600" b="1" dirty="0" smtClean="0">
                <a:solidFill>
                  <a:srgbClr val="FFFF00"/>
                </a:solidFill>
                <a:effectLst>
                  <a:outerShdw blurRad="38100" dist="38100" dir="2700000" algn="tl">
                    <a:srgbClr val="000000">
                      <a:alpha val="43137"/>
                    </a:srgbClr>
                  </a:outerShdw>
                </a:effectLst>
              </a:rPr>
              <a:t>—</a:t>
            </a:r>
            <a:r>
              <a:rPr lang="zh-CN" altLang="en-US" sz="2600" b="1" dirty="0" smtClean="0">
                <a:solidFill>
                  <a:srgbClr val="FFFF00"/>
                </a:solidFill>
                <a:effectLst>
                  <a:outerShdw blurRad="38100" dist="38100" dir="2700000" algn="tl">
                    <a:srgbClr val="000000">
                      <a:alpha val="43137"/>
                    </a:srgbClr>
                  </a:outerShdw>
                </a:effectLst>
              </a:rPr>
              <a:t>检验检疫端</a:t>
            </a:r>
            <a:endParaRPr lang="zh-CN" altLang="en-US" sz="2600" b="1" dirty="0">
              <a:solidFill>
                <a:srgbClr val="FFFF00"/>
              </a:solidFill>
              <a:effectLst>
                <a:outerShdw blurRad="38100" dist="38100" dir="2700000" algn="tl">
                  <a:srgbClr val="000000">
                    <a:alpha val="43137"/>
                  </a:srgbClr>
                </a:outerShdw>
              </a:effectLst>
            </a:endParaRPr>
          </a:p>
        </p:txBody>
      </p:sp>
      <p:sp>
        <p:nvSpPr>
          <p:cNvPr id="3" name="矩形 2"/>
          <p:cNvSpPr/>
          <p:nvPr/>
        </p:nvSpPr>
        <p:spPr>
          <a:xfrm>
            <a:off x="395534" y="1412776"/>
            <a:ext cx="8517431" cy="5078313"/>
          </a:xfrm>
          <a:prstGeom prst="rect">
            <a:avLst/>
          </a:prstGeom>
        </p:spPr>
        <p:txBody>
          <a:bodyPr wrap="square">
            <a:spAutoFit/>
          </a:bodyPr>
          <a:lstStyle/>
          <a:p>
            <a:pPr marL="0" lvl="1">
              <a:lnSpc>
                <a:spcPct val="150000"/>
              </a:lnSpc>
            </a:pPr>
            <a:r>
              <a:rPr lang="en-US" altLang="zh-CN" b="1" dirty="0" smtClean="0">
                <a:latin typeface="微软雅黑" panose="020B0503020204020204" pitchFamily="34" charset="-122"/>
                <a:ea typeface="微软雅黑" panose="020B0503020204020204" pitchFamily="34" charset="-122"/>
              </a:rPr>
              <a:t>3</a:t>
            </a:r>
            <a:r>
              <a:rPr lang="zh-CN" altLang="en-US" b="1" dirty="0" smtClean="0">
                <a:latin typeface="微软雅黑" panose="020B0503020204020204" pitchFamily="34" charset="-122"/>
                <a:ea typeface="微软雅黑" panose="020B0503020204020204" pitchFamily="34" charset="-122"/>
              </a:rPr>
              <a:t>、</a:t>
            </a:r>
            <a:r>
              <a:rPr lang="zh-CN" altLang="zh-CN" b="1" dirty="0">
                <a:latin typeface="微软雅黑" panose="020B0503020204020204" pitchFamily="34" charset="-122"/>
                <a:ea typeface="微软雅黑" panose="020B0503020204020204" pitchFamily="34" charset="-122"/>
              </a:rPr>
              <a:t>局端是否支持附件上传？</a:t>
            </a:r>
          </a:p>
          <a:p>
            <a:pPr>
              <a:lnSpc>
                <a:spcPct val="150000"/>
              </a:lnSpc>
            </a:pPr>
            <a:r>
              <a:rPr lang="en-US" altLang="zh-CN" dirty="0" smtClean="0">
                <a:latin typeface="微软雅黑" panose="020B0503020204020204" pitchFamily="34" charset="-122"/>
                <a:ea typeface="微软雅黑" panose="020B0503020204020204" pitchFamily="34" charset="-122"/>
              </a:rPr>
              <a:t>     </a:t>
            </a:r>
            <a:r>
              <a:rPr lang="zh-CN" altLang="zh-CN" dirty="0" smtClean="0">
                <a:latin typeface="微软雅黑" panose="020B0503020204020204" pitchFamily="34" charset="-122"/>
                <a:ea typeface="微软雅黑" panose="020B0503020204020204" pitchFamily="34" charset="-122"/>
              </a:rPr>
              <a:t>解决</a:t>
            </a:r>
            <a:r>
              <a:rPr lang="zh-CN" altLang="zh-CN" dirty="0">
                <a:latin typeface="微软雅黑" panose="020B0503020204020204" pitchFamily="34" charset="-122"/>
                <a:ea typeface="微软雅黑" panose="020B0503020204020204" pitchFamily="34" charset="-122"/>
              </a:rPr>
              <a:t>方案：局端支持附件上传，局端所上传的附件可以设置企业端是否可见。</a:t>
            </a:r>
          </a:p>
          <a:p>
            <a:pPr marL="0" lvl="1">
              <a:lnSpc>
                <a:spcPct val="150000"/>
              </a:lnSpc>
            </a:pPr>
            <a:endParaRPr lang="en-US" altLang="zh-CN" b="1" dirty="0" smtClean="0">
              <a:latin typeface="微软雅黑" panose="020B0503020204020204" pitchFamily="34" charset="-122"/>
              <a:ea typeface="微软雅黑" panose="020B0503020204020204" pitchFamily="34" charset="-122"/>
            </a:endParaRPr>
          </a:p>
          <a:p>
            <a:pPr marL="0" lvl="1">
              <a:lnSpc>
                <a:spcPct val="150000"/>
              </a:lnSpc>
            </a:pPr>
            <a:r>
              <a:rPr lang="en-US" altLang="zh-CN" b="1" dirty="0" smtClean="0">
                <a:latin typeface="微软雅黑" panose="020B0503020204020204" pitchFamily="34" charset="-122"/>
                <a:ea typeface="微软雅黑" panose="020B0503020204020204" pitchFamily="34" charset="-122"/>
              </a:rPr>
              <a:t>4</a:t>
            </a:r>
            <a:r>
              <a:rPr lang="zh-CN" altLang="en-US" b="1" dirty="0">
                <a:latin typeface="微软雅黑" panose="020B0503020204020204" pitchFamily="34" charset="-122"/>
                <a:ea typeface="微软雅黑" panose="020B0503020204020204" pitchFamily="34" charset="-122"/>
              </a:rPr>
              <a:t>、</a:t>
            </a:r>
            <a:r>
              <a:rPr lang="zh-CN" altLang="zh-CN" b="1" dirty="0">
                <a:latin typeface="微软雅黑" panose="020B0503020204020204" pitchFamily="34" charset="-122"/>
                <a:ea typeface="微软雅黑" panose="020B0503020204020204" pitchFamily="34" charset="-122"/>
              </a:rPr>
              <a:t>局端如何查看一体化报检数据？</a:t>
            </a:r>
          </a:p>
          <a:p>
            <a:pPr>
              <a:lnSpc>
                <a:spcPct val="150000"/>
              </a:lnSpc>
            </a:pPr>
            <a:r>
              <a:rPr lang="en-US" altLang="zh-CN" dirty="0" smtClean="0">
                <a:latin typeface="微软雅黑" panose="020B0503020204020204" pitchFamily="34" charset="-122"/>
                <a:ea typeface="微软雅黑" panose="020B0503020204020204" pitchFamily="34" charset="-122"/>
              </a:rPr>
              <a:t>     </a:t>
            </a:r>
            <a:r>
              <a:rPr lang="zh-CN" altLang="zh-CN" dirty="0" smtClean="0">
                <a:latin typeface="微软雅黑" panose="020B0503020204020204" pitchFamily="34" charset="-122"/>
                <a:ea typeface="微软雅黑" panose="020B0503020204020204" pitchFamily="34" charset="-122"/>
              </a:rPr>
              <a:t>解决</a:t>
            </a:r>
            <a:r>
              <a:rPr lang="zh-CN" altLang="zh-CN" dirty="0">
                <a:latin typeface="微软雅黑" panose="020B0503020204020204" pitchFamily="34" charset="-122"/>
                <a:ea typeface="微软雅黑" panose="020B0503020204020204" pitchFamily="34" charset="-122"/>
              </a:rPr>
              <a:t>方案：</a:t>
            </a:r>
            <a:r>
              <a:rPr lang="zh-CN" altLang="zh-CN" dirty="0" smtClean="0">
                <a:latin typeface="微软雅黑" panose="020B0503020204020204" pitchFamily="34" charset="-122"/>
                <a:ea typeface="微软雅黑" panose="020B0503020204020204" pitchFamily="34" charset="-122"/>
              </a:rPr>
              <a:t>只</a:t>
            </a:r>
            <a:r>
              <a:rPr lang="zh-CN" altLang="en-US" dirty="0" smtClean="0">
                <a:latin typeface="微软雅黑" panose="020B0503020204020204" pitchFamily="34" charset="-122"/>
                <a:ea typeface="微软雅黑" panose="020B0503020204020204" pitchFamily="34" charset="-122"/>
              </a:rPr>
              <a:t>要</a:t>
            </a:r>
            <a:r>
              <a:rPr lang="zh-CN" altLang="zh-CN" dirty="0" smtClean="0">
                <a:latin typeface="微软雅黑" panose="020B0503020204020204" pitchFamily="34" charset="-122"/>
                <a:ea typeface="微软雅黑" panose="020B0503020204020204" pitchFamily="34" charset="-122"/>
              </a:rPr>
              <a:t>当前</a:t>
            </a:r>
            <a:r>
              <a:rPr lang="zh-CN" altLang="zh-CN" dirty="0">
                <a:latin typeface="微软雅黑" panose="020B0503020204020204" pitchFamily="34" charset="-122"/>
                <a:ea typeface="微软雅黑" panose="020B0503020204020204" pitchFamily="34" charset="-122"/>
              </a:rPr>
              <a:t>机构是报检批中的四个机构之一，就可以查看此报检批</a:t>
            </a:r>
            <a:r>
              <a:rPr lang="zh-CN" altLang="zh-CN" dirty="0" smtClean="0">
                <a:latin typeface="微软雅黑" panose="020B0503020204020204" pitchFamily="34" charset="-122"/>
                <a:ea typeface="微软雅黑" panose="020B0503020204020204" pitchFamily="34" charset="-122"/>
              </a:rPr>
              <a:t>的</a:t>
            </a:r>
            <a:endParaRPr lang="en-US" altLang="zh-CN" dirty="0" smtClean="0">
              <a:latin typeface="微软雅黑" panose="020B0503020204020204" pitchFamily="34" charset="-122"/>
              <a:ea typeface="微软雅黑" panose="020B0503020204020204" pitchFamily="34" charset="-122"/>
            </a:endParaRPr>
          </a:p>
          <a:p>
            <a:pPr>
              <a:lnSpc>
                <a:spcPct val="150000"/>
              </a:lnSpc>
            </a:pPr>
            <a:r>
              <a:rPr lang="en-US" altLang="zh-CN" dirty="0">
                <a:latin typeface="微软雅黑" panose="020B0503020204020204" pitchFamily="34" charset="-122"/>
                <a:ea typeface="微软雅黑" panose="020B0503020204020204" pitchFamily="34" charset="-122"/>
              </a:rPr>
              <a:t> </a:t>
            </a:r>
            <a:r>
              <a:rPr lang="en-US" altLang="zh-CN" dirty="0" smtClean="0">
                <a:latin typeface="微软雅黑" panose="020B0503020204020204" pitchFamily="34" charset="-122"/>
                <a:ea typeface="微软雅黑" panose="020B0503020204020204" pitchFamily="34" charset="-122"/>
              </a:rPr>
              <a:t>                     </a:t>
            </a:r>
            <a:r>
              <a:rPr lang="zh-CN" altLang="zh-CN" dirty="0" smtClean="0">
                <a:latin typeface="微软雅黑" panose="020B0503020204020204" pitchFamily="34" charset="-122"/>
                <a:ea typeface="微软雅黑" panose="020B0503020204020204" pitchFamily="34" charset="-122"/>
              </a:rPr>
              <a:t>无</a:t>
            </a:r>
            <a:r>
              <a:rPr lang="zh-CN" altLang="zh-CN" dirty="0">
                <a:latin typeface="微软雅黑" panose="020B0503020204020204" pitchFamily="34" charset="-122"/>
                <a:ea typeface="微软雅黑" panose="020B0503020204020204" pitchFamily="34" charset="-122"/>
              </a:rPr>
              <a:t>纸化</a:t>
            </a:r>
            <a:r>
              <a:rPr lang="zh-CN" altLang="zh-CN" dirty="0" smtClean="0">
                <a:latin typeface="微软雅黑" panose="020B0503020204020204" pitchFamily="34" charset="-122"/>
                <a:ea typeface="微软雅黑" panose="020B0503020204020204" pitchFamily="34" charset="-122"/>
              </a:rPr>
              <a:t>数据</a:t>
            </a:r>
            <a:endParaRPr lang="en-US" altLang="zh-CN" dirty="0" smtClean="0">
              <a:latin typeface="微软雅黑" panose="020B0503020204020204" pitchFamily="34" charset="-122"/>
              <a:ea typeface="微软雅黑" panose="020B0503020204020204" pitchFamily="34" charset="-122"/>
            </a:endParaRPr>
          </a:p>
          <a:p>
            <a:pPr marL="0" lvl="1">
              <a:lnSpc>
                <a:spcPct val="150000"/>
              </a:lnSpc>
            </a:pPr>
            <a:r>
              <a:rPr lang="en-US" altLang="zh-CN" b="1" dirty="0" smtClean="0">
                <a:latin typeface="微软雅黑" panose="020B0503020204020204" pitchFamily="34" charset="-122"/>
                <a:ea typeface="微软雅黑" panose="020B0503020204020204" pitchFamily="34" charset="-122"/>
              </a:rPr>
              <a:t>5</a:t>
            </a:r>
            <a:r>
              <a:rPr lang="zh-CN" altLang="en-US" b="1" dirty="0" smtClean="0">
                <a:latin typeface="微软雅黑" panose="020B0503020204020204" pitchFamily="34" charset="-122"/>
                <a:ea typeface="微软雅黑" panose="020B0503020204020204" pitchFamily="34" charset="-122"/>
              </a:rPr>
              <a:t>、</a:t>
            </a:r>
            <a:r>
              <a:rPr lang="en-US" altLang="zh-CN" b="1" dirty="0" smtClean="0">
                <a:latin typeface="微软雅黑" panose="020B0503020204020204" pitchFamily="34" charset="-122"/>
                <a:ea typeface="微软雅黑" panose="020B0503020204020204" pitchFamily="34" charset="-122"/>
              </a:rPr>
              <a:t> </a:t>
            </a:r>
            <a:r>
              <a:rPr lang="zh-CN" altLang="zh-CN" b="1" dirty="0">
                <a:latin typeface="微软雅黑" panose="020B0503020204020204" pitchFamily="34" charset="-122"/>
                <a:ea typeface="微软雅黑" panose="020B0503020204020204" pitchFamily="34" charset="-122"/>
              </a:rPr>
              <a:t>统计查询数据不正确问题</a:t>
            </a:r>
          </a:p>
          <a:p>
            <a:pPr>
              <a:lnSpc>
                <a:spcPct val="150000"/>
              </a:lnSpc>
            </a:pPr>
            <a:r>
              <a:rPr lang="zh-CN" altLang="zh-CN" dirty="0">
                <a:latin typeface="微软雅黑" panose="020B0503020204020204" pitchFamily="34" charset="-122"/>
                <a:ea typeface="微软雅黑" panose="020B0503020204020204" pitchFamily="34" charset="-122"/>
              </a:rPr>
              <a:t>问题描述：统计功能统计的无纸化报检批与电子单据中的报检批数量不一致</a:t>
            </a:r>
          </a:p>
          <a:p>
            <a:pPr>
              <a:lnSpc>
                <a:spcPct val="150000"/>
              </a:lnSpc>
            </a:pPr>
            <a:r>
              <a:rPr lang="zh-CN" altLang="zh-CN" dirty="0" smtClean="0">
                <a:latin typeface="微软雅黑" panose="020B0503020204020204" pitchFamily="34" charset="-122"/>
                <a:ea typeface="微软雅黑" panose="020B0503020204020204" pitchFamily="34" charset="-122"/>
              </a:rPr>
              <a:t>解决</a:t>
            </a:r>
            <a:r>
              <a:rPr lang="zh-CN" altLang="zh-CN" dirty="0">
                <a:latin typeface="微软雅黑" panose="020B0503020204020204" pitchFamily="34" charset="-122"/>
                <a:ea typeface="微软雅黑" panose="020B0503020204020204" pitchFamily="34" charset="-122"/>
              </a:rPr>
              <a:t>方案：电子单据菜单显示的报检批是只要符合四个机构其中之一</a:t>
            </a:r>
            <a:r>
              <a:rPr lang="zh-CN" altLang="zh-CN" dirty="0" smtClean="0">
                <a:latin typeface="微软雅黑" panose="020B0503020204020204" pitchFamily="34" charset="-122"/>
                <a:ea typeface="微软雅黑" panose="020B0503020204020204" pitchFamily="34" charset="-122"/>
              </a:rPr>
              <a:t>就</a:t>
            </a:r>
            <a:r>
              <a:rPr lang="en-US" altLang="zh-CN" dirty="0" smtClean="0">
                <a:latin typeface="微软雅黑" panose="020B0503020204020204" pitchFamily="34" charset="-122"/>
                <a:ea typeface="微软雅黑" panose="020B0503020204020204" pitchFamily="34" charset="-122"/>
              </a:rPr>
              <a:t>     </a:t>
            </a:r>
          </a:p>
          <a:p>
            <a:pPr>
              <a:lnSpc>
                <a:spcPct val="150000"/>
              </a:lnSpc>
            </a:pPr>
            <a:r>
              <a:rPr lang="en-US" altLang="zh-CN" dirty="0">
                <a:latin typeface="微软雅黑" panose="020B0503020204020204" pitchFamily="34" charset="-122"/>
                <a:ea typeface="微软雅黑" panose="020B0503020204020204" pitchFamily="34" charset="-122"/>
              </a:rPr>
              <a:t> </a:t>
            </a:r>
            <a:r>
              <a:rPr lang="en-US" altLang="zh-CN" dirty="0" smtClean="0">
                <a:latin typeface="微软雅黑" panose="020B0503020204020204" pitchFamily="34" charset="-122"/>
                <a:ea typeface="微软雅黑" panose="020B0503020204020204" pitchFamily="34" charset="-122"/>
              </a:rPr>
              <a:t>                </a:t>
            </a:r>
            <a:r>
              <a:rPr lang="zh-CN" altLang="zh-CN" dirty="0" smtClean="0">
                <a:latin typeface="微软雅黑" panose="020B0503020204020204" pitchFamily="34" charset="-122"/>
                <a:ea typeface="微软雅黑" panose="020B0503020204020204" pitchFamily="34" charset="-122"/>
              </a:rPr>
              <a:t>会</a:t>
            </a:r>
            <a:r>
              <a:rPr lang="zh-CN" altLang="zh-CN" dirty="0">
                <a:latin typeface="微软雅黑" panose="020B0503020204020204" pitchFamily="34" charset="-122"/>
                <a:ea typeface="微软雅黑" panose="020B0503020204020204" pitchFamily="34" charset="-122"/>
              </a:rPr>
              <a:t>显示，而统计功能中统计的无纸化报检批则按报检机构为当前局统计</a:t>
            </a:r>
            <a:r>
              <a:rPr lang="zh-CN" altLang="zh-CN" dirty="0" smtClean="0">
                <a:latin typeface="微软雅黑" panose="020B0503020204020204" pitchFamily="34" charset="-122"/>
                <a:ea typeface="微软雅黑" panose="020B0503020204020204" pitchFamily="34" charset="-122"/>
              </a:rPr>
              <a:t>，</a:t>
            </a:r>
            <a:r>
              <a:rPr lang="en-US" altLang="zh-CN" dirty="0" smtClean="0">
                <a:latin typeface="微软雅黑" panose="020B0503020204020204" pitchFamily="34" charset="-122"/>
                <a:ea typeface="微软雅黑" panose="020B0503020204020204" pitchFamily="34" charset="-122"/>
              </a:rPr>
              <a:t>   </a:t>
            </a:r>
          </a:p>
          <a:p>
            <a:pPr>
              <a:lnSpc>
                <a:spcPct val="150000"/>
              </a:lnSpc>
            </a:pPr>
            <a:r>
              <a:rPr lang="en-US" altLang="zh-CN" dirty="0">
                <a:latin typeface="微软雅黑" panose="020B0503020204020204" pitchFamily="34" charset="-122"/>
                <a:ea typeface="微软雅黑" panose="020B0503020204020204" pitchFamily="34" charset="-122"/>
              </a:rPr>
              <a:t> </a:t>
            </a:r>
            <a:r>
              <a:rPr lang="en-US" altLang="zh-CN" dirty="0" smtClean="0">
                <a:latin typeface="微软雅黑" panose="020B0503020204020204" pitchFamily="34" charset="-122"/>
                <a:ea typeface="微软雅黑" panose="020B0503020204020204" pitchFamily="34" charset="-122"/>
              </a:rPr>
              <a:t>               </a:t>
            </a:r>
            <a:r>
              <a:rPr lang="zh-CN" altLang="zh-CN" dirty="0" smtClean="0">
                <a:latin typeface="微软雅黑" panose="020B0503020204020204" pitchFamily="34" charset="-122"/>
                <a:ea typeface="微软雅黑" panose="020B0503020204020204" pitchFamily="34" charset="-122"/>
              </a:rPr>
              <a:t>故</a:t>
            </a:r>
            <a:r>
              <a:rPr lang="zh-CN" altLang="zh-CN" dirty="0">
                <a:latin typeface="微软雅黑" panose="020B0503020204020204" pitchFamily="34" charset="-122"/>
                <a:ea typeface="微软雅黑" panose="020B0503020204020204" pitchFamily="34" charset="-122"/>
              </a:rPr>
              <a:t>数据不一致。</a:t>
            </a:r>
          </a:p>
          <a:p>
            <a:pPr>
              <a:lnSpc>
                <a:spcPct val="150000"/>
              </a:lnSpc>
            </a:pPr>
            <a:endParaRPr lang="zh-CN" altLang="zh-CN"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6552914"/>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6070512"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常见问题</a:t>
            </a:r>
            <a:r>
              <a:rPr lang="en-US" altLang="zh-CN" sz="2600" b="1" dirty="0" smtClean="0">
                <a:solidFill>
                  <a:srgbClr val="FFFF00"/>
                </a:solidFill>
                <a:effectLst>
                  <a:outerShdw blurRad="38100" dist="38100" dir="2700000" algn="tl">
                    <a:srgbClr val="000000">
                      <a:alpha val="43137"/>
                    </a:srgbClr>
                  </a:outerShdw>
                </a:effectLst>
              </a:rPr>
              <a:t>—</a:t>
            </a:r>
            <a:r>
              <a:rPr lang="zh-CN" altLang="en-US" sz="2600" b="1" dirty="0" smtClean="0">
                <a:solidFill>
                  <a:srgbClr val="FFFF00"/>
                </a:solidFill>
                <a:effectLst>
                  <a:outerShdw blurRad="38100" dist="38100" dir="2700000" algn="tl">
                    <a:srgbClr val="000000">
                      <a:alpha val="43137"/>
                    </a:srgbClr>
                  </a:outerShdw>
                </a:effectLst>
              </a:rPr>
              <a:t>技术支持</a:t>
            </a:r>
            <a:endParaRPr lang="zh-CN" altLang="en-US" sz="2600" b="1" dirty="0">
              <a:solidFill>
                <a:srgbClr val="FFFF00"/>
              </a:solidFill>
              <a:effectLst>
                <a:outerShdw blurRad="38100" dist="38100" dir="2700000" algn="tl">
                  <a:srgbClr val="000000">
                    <a:alpha val="43137"/>
                  </a:srgbClr>
                </a:outerShdw>
              </a:effectLst>
            </a:endParaRPr>
          </a:p>
        </p:txBody>
      </p:sp>
      <p:sp>
        <p:nvSpPr>
          <p:cNvPr id="3" name="TextBox 2"/>
          <p:cNvSpPr txBox="1"/>
          <p:nvPr/>
        </p:nvSpPr>
        <p:spPr>
          <a:xfrm>
            <a:off x="246426" y="1340768"/>
            <a:ext cx="8501122" cy="4896544"/>
          </a:xfrm>
          <a:prstGeom prst="rect">
            <a:avLst/>
          </a:prstGeom>
          <a:noFill/>
        </p:spPr>
        <p:txBody>
          <a:bodyPr wrap="square" lIns="0" tIns="0" rIns="0" bIns="0" rtlCol="0" anchor="ctr" anchorCtr="0">
            <a:noAutofit/>
          </a:bodyPr>
          <a:lstStyle/>
          <a:p>
            <a:pPr>
              <a:lnSpc>
                <a:spcPct val="150000"/>
              </a:lnSpc>
            </a:pPr>
            <a:r>
              <a:rPr lang="en-US" sz="2800" dirty="0" smtClean="0">
                <a:latin typeface="微软雅黑" pitchFamily="34" charset="-122"/>
                <a:ea typeface="微软雅黑" pitchFamily="34" charset="-122"/>
              </a:rPr>
              <a:t> </a:t>
            </a:r>
            <a:r>
              <a:rPr lang="zh-CN" altLang="en-US" sz="2800" dirty="0" smtClean="0">
                <a:latin typeface="微软雅黑" pitchFamily="34" charset="-122"/>
                <a:ea typeface="微软雅黑" pitchFamily="34" charset="-122"/>
              </a:rPr>
              <a:t>局端支持</a:t>
            </a:r>
            <a:r>
              <a:rPr lang="en-US" altLang="zh-CN" sz="2800" dirty="0" smtClean="0">
                <a:latin typeface="微软雅黑" pitchFamily="34" charset="-122"/>
                <a:ea typeface="微软雅黑" pitchFamily="34" charset="-122"/>
              </a:rPr>
              <a:t>:</a:t>
            </a:r>
          </a:p>
          <a:p>
            <a:pPr>
              <a:lnSpc>
                <a:spcPct val="150000"/>
              </a:lnSpc>
            </a:pPr>
            <a:r>
              <a:rPr lang="en-US" altLang="zh-CN" sz="2800" dirty="0" smtClean="0">
                <a:latin typeface="微软雅黑" pitchFamily="34" charset="-122"/>
                <a:ea typeface="微软雅黑" pitchFamily="34" charset="-122"/>
              </a:rPr>
              <a:t>QQ</a:t>
            </a:r>
            <a:r>
              <a:rPr lang="zh-CN" altLang="en-US" sz="2800" dirty="0" smtClean="0">
                <a:latin typeface="微软雅黑" pitchFamily="34" charset="-122"/>
                <a:ea typeface="微软雅黑" pitchFamily="34" charset="-122"/>
              </a:rPr>
              <a:t>群：</a:t>
            </a:r>
            <a:r>
              <a:rPr lang="en-US" altLang="zh-CN" sz="2800" dirty="0" smtClean="0">
                <a:latin typeface="微软雅黑" pitchFamily="34" charset="-122"/>
                <a:ea typeface="微软雅黑" pitchFamily="34" charset="-122"/>
              </a:rPr>
              <a:t>305039215</a:t>
            </a:r>
            <a:r>
              <a:rPr lang="zh-CN" altLang="en-US" sz="2800" dirty="0" smtClean="0">
                <a:latin typeface="微软雅黑" pitchFamily="34" charset="-122"/>
                <a:ea typeface="微软雅黑" pitchFamily="34" charset="-122"/>
              </a:rPr>
              <a:t>（提供资料下载与局端答疑）</a:t>
            </a:r>
            <a:endParaRPr lang="en-US" altLang="zh-CN" sz="2800" dirty="0" smtClean="0">
              <a:latin typeface="微软雅黑" pitchFamily="34" charset="-122"/>
              <a:ea typeface="微软雅黑" pitchFamily="34" charset="-122"/>
            </a:endParaRPr>
          </a:p>
          <a:p>
            <a:pPr>
              <a:lnSpc>
                <a:spcPct val="150000"/>
              </a:lnSpc>
            </a:pPr>
            <a:endParaRPr lang="en-US" altLang="zh-CN" sz="2800" dirty="0" smtClean="0">
              <a:latin typeface="微软雅黑" pitchFamily="34" charset="-122"/>
              <a:ea typeface="微软雅黑" pitchFamily="34" charset="-122"/>
            </a:endParaRPr>
          </a:p>
          <a:p>
            <a:pPr>
              <a:lnSpc>
                <a:spcPct val="150000"/>
              </a:lnSpc>
            </a:pPr>
            <a:endParaRPr lang="en-US" altLang="zh-CN" sz="2800" dirty="0">
              <a:latin typeface="微软雅黑" pitchFamily="34" charset="-122"/>
              <a:ea typeface="微软雅黑" pitchFamily="34" charset="-122"/>
            </a:endParaRPr>
          </a:p>
          <a:p>
            <a:pPr>
              <a:lnSpc>
                <a:spcPct val="150000"/>
              </a:lnSpc>
            </a:pPr>
            <a:r>
              <a:rPr lang="zh-CN" altLang="en-US" sz="2800" dirty="0" smtClean="0">
                <a:latin typeface="微软雅黑" pitchFamily="34" charset="-122"/>
                <a:ea typeface="微软雅黑" pitchFamily="34" charset="-122"/>
              </a:rPr>
              <a:t>企业端支持：申报软件开发商</a:t>
            </a:r>
            <a:endParaRPr lang="en-US" altLang="zh-CN" sz="2800" dirty="0" smtClean="0">
              <a:latin typeface="微软雅黑" pitchFamily="34" charset="-122"/>
              <a:ea typeface="微软雅黑" pitchFamily="34" charset="-122"/>
            </a:endParaRPr>
          </a:p>
          <a:p>
            <a:endParaRPr lang="zh-CN" altLang="en-US" sz="2800" spc="200" dirty="0" smtClean="0">
              <a:latin typeface="微软雅黑" pitchFamily="34" charset="-122"/>
              <a:ea typeface="微软雅黑" pitchFamily="34" charset="-122"/>
            </a:endParaRPr>
          </a:p>
        </p:txBody>
      </p:sp>
    </p:spTree>
    <p:extLst>
      <p:ext uri="{BB962C8B-B14F-4D97-AF65-F5344CB8AC3E}">
        <p14:creationId xmlns:p14="http://schemas.microsoft.com/office/powerpoint/2010/main" val="1785552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692098" y="2636912"/>
            <a:ext cx="4485523" cy="156966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zh-CN" altLang="en-US" sz="96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华文隶书" panose="02010800040101010101" pitchFamily="2" charset="-122"/>
                <a:ea typeface="华文隶书" panose="02010800040101010101" pitchFamily="2" charset="-122"/>
              </a:rPr>
              <a:t>谢  谢！</a:t>
            </a:r>
            <a:endParaRPr lang="zh-CN" altLang="en-US" sz="96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华文隶书" panose="02010800040101010101" pitchFamily="2" charset="-122"/>
              <a:ea typeface="华文隶书" panose="02010800040101010101" pitchFamily="2" charset="-122"/>
            </a:endParaRPr>
          </a:p>
        </p:txBody>
      </p:sp>
    </p:spTree>
    <p:extLst>
      <p:ext uri="{BB962C8B-B14F-4D97-AF65-F5344CB8AC3E}">
        <p14:creationId xmlns:p14="http://schemas.microsoft.com/office/powerpoint/2010/main" val="37597111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16000" y="216000"/>
            <a:ext cx="2195760"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chemeClr val="accent2"/>
              </a:buClr>
              <a:buSzPct val="110000"/>
              <a:buFont typeface="Arial" pitchFamily="34" charset="0"/>
              <a:buChar char="•"/>
              <a:defRPr sz="2700">
                <a:solidFill>
                  <a:schemeClr val="tx1"/>
                </a:solidFill>
                <a:latin typeface="微软雅黑" pitchFamily="34" charset="-122"/>
                <a:ea typeface="微软雅黑" pitchFamily="34" charset="-122"/>
                <a:sym typeface="微软雅黑" pitchFamily="34" charset="-122"/>
              </a:defRPr>
            </a:lvl1pPr>
            <a:lvl2pPr marL="742950" indent="-285750" eaLnBrk="0" hangingPunct="0">
              <a:spcBef>
                <a:spcPct val="20000"/>
              </a:spcBef>
              <a:buClr>
                <a:schemeClr val="bg2"/>
              </a:buClr>
              <a:buSzPct val="120000"/>
              <a:buFont typeface="Arial" pitchFamily="34" charset="0"/>
              <a:buChar char="•"/>
              <a:defRPr sz="2400">
                <a:solidFill>
                  <a:schemeClr val="tx1"/>
                </a:solidFill>
                <a:latin typeface="微软雅黑" pitchFamily="34" charset="-122"/>
                <a:ea typeface="微软雅黑" pitchFamily="34" charset="-122"/>
                <a:sym typeface="微软雅黑" pitchFamily="34" charset="-122"/>
              </a:defRPr>
            </a:lvl2pPr>
            <a:lvl3pPr marL="1143000" indent="-228600" eaLnBrk="0" hangingPunct="0">
              <a:spcBef>
                <a:spcPct val="20000"/>
              </a:spcBef>
              <a:buClr>
                <a:schemeClr val="tx2"/>
              </a:buClr>
              <a:buSzPct val="60000"/>
              <a:buFont typeface="Wingdings" pitchFamily="2" charset="2"/>
              <a:buChar char="n"/>
              <a:defRPr sz="2400">
                <a:solidFill>
                  <a:schemeClr val="tx1"/>
                </a:solidFill>
                <a:latin typeface="微软雅黑" pitchFamily="34" charset="-122"/>
                <a:ea typeface="微软雅黑" pitchFamily="34" charset="-122"/>
                <a:sym typeface="微软雅黑" pitchFamily="34" charset="-122"/>
              </a:defRPr>
            </a:lvl3pPr>
            <a:lvl4pPr marL="16002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4pPr>
            <a:lvl5pPr marL="2057400" indent="-228600" eaLnBrk="0" hangingPunct="0">
              <a:spcBef>
                <a:spcPct val="20000"/>
              </a:spcBef>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微软雅黑" pitchFamily="34" charset="-122"/>
                <a:ea typeface="微软雅黑" pitchFamily="34" charset="-122"/>
                <a:sym typeface="微软雅黑" pitchFamily="34" charset="-122"/>
              </a:defRPr>
            </a:lvl9pPr>
          </a:lstStyle>
          <a:p>
            <a:pPr marL="0" indent="0" eaLnBrk="1" hangingPunct="1">
              <a:spcBef>
                <a:spcPct val="0"/>
              </a:spcBef>
              <a:buClrTx/>
              <a:buSzTx/>
              <a:buNone/>
            </a:pPr>
            <a:r>
              <a:rPr lang="zh-CN" altLang="en-US" sz="2600" b="1" dirty="0" smtClean="0">
                <a:solidFill>
                  <a:srgbClr val="FFFF00"/>
                </a:solidFill>
                <a:effectLst>
                  <a:outerShdw blurRad="38100" dist="38100" dir="2700000" algn="tl">
                    <a:srgbClr val="000000">
                      <a:alpha val="43137"/>
                    </a:srgbClr>
                  </a:outerShdw>
                </a:effectLst>
              </a:rPr>
              <a:t>项目上线情况</a:t>
            </a:r>
            <a:endParaRPr lang="zh-CN" altLang="en-US" sz="2600" b="1" dirty="0">
              <a:solidFill>
                <a:srgbClr val="FFFF00"/>
              </a:solidFill>
              <a:effectLst>
                <a:outerShdw blurRad="38100" dist="38100" dir="2700000" algn="tl">
                  <a:srgbClr val="000000">
                    <a:alpha val="43137"/>
                  </a:srgbClr>
                </a:outerShdw>
              </a:effectLst>
            </a:endParaRPr>
          </a:p>
        </p:txBody>
      </p:sp>
      <p:sp>
        <p:nvSpPr>
          <p:cNvPr id="4" name="TextBox 3"/>
          <p:cNvSpPr txBox="1"/>
          <p:nvPr/>
        </p:nvSpPr>
        <p:spPr>
          <a:xfrm>
            <a:off x="1500166" y="2428868"/>
            <a:ext cx="3000396" cy="1357322"/>
          </a:xfrm>
          <a:prstGeom prst="rect">
            <a:avLst/>
          </a:prstGeom>
          <a:noFill/>
        </p:spPr>
        <p:txBody>
          <a:bodyPr wrap="square" lIns="0" tIns="0" rIns="0" bIns="0" rtlCol="0" anchor="ctr" anchorCtr="0">
            <a:normAutofit/>
          </a:bodyPr>
          <a:lstStyle/>
          <a:p>
            <a:pPr algn="ctr"/>
            <a:endParaRPr lang="zh-CN" altLang="en-US" sz="1200" spc="200" dirty="0" smtClean="0">
              <a:latin typeface="微软雅黑" panose="020B0503020204020204" pitchFamily="34" charset="-122"/>
              <a:ea typeface="微软雅黑" panose="020B0503020204020204" pitchFamily="34" charset="-122"/>
            </a:endParaRPr>
          </a:p>
        </p:txBody>
      </p:sp>
      <p:graphicFrame>
        <p:nvGraphicFramePr>
          <p:cNvPr id="5" name="表格 4"/>
          <p:cNvGraphicFramePr>
            <a:graphicFrameLocks noGrp="1"/>
          </p:cNvGraphicFramePr>
          <p:nvPr>
            <p:extLst>
              <p:ext uri="{D42A27DB-BD31-4B8C-83A1-F6EECF244321}">
                <p14:modId xmlns:p14="http://schemas.microsoft.com/office/powerpoint/2010/main" val="472007387"/>
              </p:ext>
            </p:extLst>
          </p:nvPr>
        </p:nvGraphicFramePr>
        <p:xfrm>
          <a:off x="395536" y="1196752"/>
          <a:ext cx="8514122" cy="4889283"/>
        </p:xfrm>
        <a:graphic>
          <a:graphicData uri="http://schemas.openxmlformats.org/drawingml/2006/table">
            <a:tbl>
              <a:tblPr/>
              <a:tblGrid>
                <a:gridCol w="622494"/>
                <a:gridCol w="1064265"/>
                <a:gridCol w="1546196"/>
                <a:gridCol w="1787164"/>
                <a:gridCol w="1586357"/>
                <a:gridCol w="1907646"/>
              </a:tblGrid>
              <a:tr h="533170">
                <a:tc>
                  <a:txBody>
                    <a:bodyPr/>
                    <a:lstStyle/>
                    <a:p>
                      <a:pPr algn="ctr" fontAlgn="ctr"/>
                      <a:r>
                        <a:rPr lang="zh-CN" altLang="en-US" sz="1100" b="1" i="0" u="none" strike="noStrike" dirty="0">
                          <a:solidFill>
                            <a:srgbClr val="000000"/>
                          </a:solidFill>
                          <a:effectLst/>
                          <a:latin typeface="宋体"/>
                        </a:rPr>
                        <a:t>序号</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zh-CN" altLang="en-US" sz="1100" b="1" i="0" u="none" strike="noStrike">
                          <a:solidFill>
                            <a:srgbClr val="000000"/>
                          </a:solidFill>
                          <a:effectLst/>
                          <a:latin typeface="宋体"/>
                        </a:rPr>
                        <a:t>直属局</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zh-CN" altLang="en-US" sz="1100" b="1" i="0" u="none" strike="noStrike">
                          <a:solidFill>
                            <a:srgbClr val="000000"/>
                          </a:solidFill>
                          <a:effectLst/>
                          <a:latin typeface="宋体"/>
                        </a:rPr>
                        <a:t>系统运行环境</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zh-CN" altLang="en-US" sz="1100" b="1" i="0" u="none" strike="noStrike" dirty="0">
                          <a:solidFill>
                            <a:srgbClr val="000000"/>
                          </a:solidFill>
                          <a:effectLst/>
                          <a:latin typeface="宋体"/>
                        </a:rPr>
                        <a:t>部署完成时间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zh-CN" altLang="en-US" sz="1100" b="1" i="0" u="none" strike="noStrike">
                          <a:solidFill>
                            <a:srgbClr val="000000"/>
                          </a:solidFill>
                          <a:effectLst/>
                          <a:latin typeface="宋体"/>
                        </a:rPr>
                        <a:t>培训时间</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zh-CN" altLang="en-US" sz="1100" b="1" i="0" u="none" strike="noStrike" dirty="0">
                          <a:solidFill>
                            <a:srgbClr val="000000"/>
                          </a:solidFill>
                          <a:effectLst/>
                          <a:latin typeface="宋体"/>
                        </a:rPr>
                        <a:t>正式</a:t>
                      </a:r>
                      <a:r>
                        <a:rPr lang="zh-CN" altLang="en-US" sz="1100" b="1" i="0" u="none" strike="noStrike" dirty="0" smtClean="0">
                          <a:solidFill>
                            <a:srgbClr val="000000"/>
                          </a:solidFill>
                          <a:effectLst/>
                          <a:latin typeface="宋体"/>
                        </a:rPr>
                        <a:t>上线运行</a:t>
                      </a:r>
                      <a:endParaRPr lang="zh-CN" altLang="en-US" sz="1100" b="1" i="0" u="none" strike="noStrike" dirty="0">
                        <a:solidFill>
                          <a:srgbClr val="000000"/>
                        </a:solidFill>
                        <a:effectLst/>
                        <a:latin typeface="宋体"/>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533170">
                <a:tc>
                  <a:txBody>
                    <a:bodyPr/>
                    <a:lstStyle/>
                    <a:p>
                      <a:pPr algn="ctr" fontAlgn="ctr"/>
                      <a:r>
                        <a:rPr lang="en-US" altLang="zh-CN" sz="1100" b="0" i="0" u="none" strike="noStrike">
                          <a:solidFill>
                            <a:srgbClr val="000000"/>
                          </a:solidFill>
                          <a:effectLst/>
                          <a:latin typeface="宋体"/>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effectLst/>
                          <a:latin typeface="宋体"/>
                        </a:rPr>
                        <a:t>江苏局</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effectLst/>
                          <a:latin typeface="宋体"/>
                        </a:rPr>
                        <a:t>完成</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effectLst/>
                          <a:latin typeface="宋体"/>
                        </a:rPr>
                        <a:t>16/11/10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effectLst/>
                          <a:latin typeface="宋体"/>
                        </a:rPr>
                        <a:t>16/12/29</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dirty="0" smtClean="0">
                          <a:solidFill>
                            <a:srgbClr val="000000"/>
                          </a:solidFill>
                          <a:effectLst/>
                          <a:latin typeface="宋体"/>
                        </a:rPr>
                        <a:t>1</a:t>
                      </a:r>
                      <a:r>
                        <a:rPr lang="zh-CN" altLang="en-US" sz="1100" b="0" i="0" u="none" strike="noStrike" dirty="0" smtClean="0">
                          <a:solidFill>
                            <a:srgbClr val="000000"/>
                          </a:solidFill>
                          <a:effectLst/>
                          <a:latin typeface="宋体"/>
                        </a:rPr>
                        <a:t>月</a:t>
                      </a:r>
                      <a:r>
                        <a:rPr lang="en-US" altLang="zh-CN" sz="1100" b="0" i="0" u="none" strike="noStrike" dirty="0" smtClean="0">
                          <a:solidFill>
                            <a:srgbClr val="000000"/>
                          </a:solidFill>
                          <a:effectLst/>
                          <a:latin typeface="宋体"/>
                        </a:rPr>
                        <a:t>1</a:t>
                      </a:r>
                      <a:r>
                        <a:rPr lang="zh-CN" altLang="en-US" sz="1100" b="0" i="0" u="none" strike="noStrike" dirty="0" smtClean="0">
                          <a:solidFill>
                            <a:srgbClr val="000000"/>
                          </a:solidFill>
                          <a:effectLst/>
                          <a:latin typeface="宋体"/>
                        </a:rPr>
                        <a:t>日</a:t>
                      </a:r>
                      <a:endParaRPr lang="en-US" altLang="zh-CN" sz="1100" b="0" i="0" u="none" strike="noStrike" dirty="0">
                        <a:solidFill>
                          <a:srgbClr val="000000"/>
                        </a:solidFill>
                        <a:effectLst/>
                        <a:latin typeface="宋体"/>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23923">
                <a:tc>
                  <a:txBody>
                    <a:bodyPr/>
                    <a:lstStyle/>
                    <a:p>
                      <a:pPr algn="ctr" fontAlgn="ctr"/>
                      <a:r>
                        <a:rPr lang="en-US" altLang="zh-CN" sz="1100" b="0" i="0" u="none" strike="noStrike">
                          <a:solidFill>
                            <a:srgbClr val="000000"/>
                          </a:solidFill>
                          <a:effectLst/>
                          <a:latin typeface="宋体"/>
                        </a:rPr>
                        <a:t>2</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effectLst/>
                          <a:latin typeface="宋体"/>
                        </a:rPr>
                        <a:t>宁波局</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effectLst/>
                          <a:latin typeface="宋体"/>
                        </a:rPr>
                        <a:t>完成</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effectLst/>
                          <a:latin typeface="宋体"/>
                        </a:rPr>
                        <a:t>1</a:t>
                      </a:r>
                      <a:r>
                        <a:rPr lang="zh-CN" altLang="en-US" sz="1100" b="0" i="0" u="none" strike="noStrike">
                          <a:solidFill>
                            <a:srgbClr val="000000"/>
                          </a:solidFill>
                          <a:effectLst/>
                          <a:latin typeface="宋体"/>
                        </a:rPr>
                        <a:t>月</a:t>
                      </a:r>
                      <a:r>
                        <a:rPr lang="en-US" altLang="zh-CN" sz="1100" b="0" i="0" u="none" strike="noStrike">
                          <a:solidFill>
                            <a:srgbClr val="000000"/>
                          </a:solidFill>
                          <a:effectLst/>
                          <a:latin typeface="宋体"/>
                        </a:rPr>
                        <a:t>12</a:t>
                      </a:r>
                      <a:r>
                        <a:rPr lang="zh-CN" altLang="en-US" sz="1100" b="0" i="0" u="none" strike="noStrike">
                          <a:solidFill>
                            <a:srgbClr val="000000"/>
                          </a:solidFill>
                          <a:effectLst/>
                          <a:latin typeface="宋体"/>
                        </a:rPr>
                        <a:t>日</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effectLst/>
                          <a:latin typeface="宋体"/>
                        </a:rPr>
                        <a:t>1</a:t>
                      </a:r>
                      <a:r>
                        <a:rPr lang="zh-CN" altLang="en-US" sz="1100" b="0" i="0" u="none" strike="noStrike">
                          <a:solidFill>
                            <a:srgbClr val="000000"/>
                          </a:solidFill>
                          <a:effectLst/>
                          <a:latin typeface="宋体"/>
                        </a:rPr>
                        <a:t>月</a:t>
                      </a:r>
                      <a:r>
                        <a:rPr lang="en-US" altLang="zh-CN" sz="1100" b="0" i="0" u="none" strike="noStrike">
                          <a:solidFill>
                            <a:srgbClr val="000000"/>
                          </a:solidFill>
                          <a:effectLst/>
                          <a:latin typeface="宋体"/>
                        </a:rPr>
                        <a:t>16</a:t>
                      </a:r>
                      <a:r>
                        <a:rPr lang="zh-CN" altLang="en-US" sz="1100" b="0" i="0" u="none" strike="noStrike">
                          <a:solidFill>
                            <a:srgbClr val="000000"/>
                          </a:solidFill>
                          <a:effectLst/>
                          <a:latin typeface="宋体"/>
                        </a:rPr>
                        <a:t>日</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dirty="0">
                          <a:solidFill>
                            <a:srgbClr val="000000"/>
                          </a:solidFill>
                          <a:effectLst/>
                          <a:latin typeface="宋体"/>
                        </a:rPr>
                        <a:t>2</a:t>
                      </a:r>
                      <a:r>
                        <a:rPr lang="zh-CN" altLang="en-US" sz="1100" b="0" i="0" u="none" strike="noStrike" dirty="0">
                          <a:solidFill>
                            <a:srgbClr val="000000"/>
                          </a:solidFill>
                          <a:effectLst/>
                          <a:latin typeface="宋体"/>
                        </a:rPr>
                        <a:t>月</a:t>
                      </a:r>
                      <a:r>
                        <a:rPr lang="en-US" altLang="zh-CN" sz="1100" b="0" i="0" u="none" strike="noStrike" dirty="0">
                          <a:solidFill>
                            <a:srgbClr val="000000"/>
                          </a:solidFill>
                          <a:effectLst/>
                          <a:latin typeface="宋体"/>
                        </a:rPr>
                        <a:t>20</a:t>
                      </a:r>
                      <a:r>
                        <a:rPr lang="zh-CN" altLang="en-US" sz="1100" b="0" i="0" u="none" strike="noStrike" dirty="0">
                          <a:solidFill>
                            <a:srgbClr val="000000"/>
                          </a:solidFill>
                          <a:effectLst/>
                          <a:latin typeface="宋体"/>
                        </a:rPr>
                        <a:t>日</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33170">
                <a:tc>
                  <a:txBody>
                    <a:bodyPr/>
                    <a:lstStyle/>
                    <a:p>
                      <a:pPr algn="ctr" fontAlgn="ctr"/>
                      <a:r>
                        <a:rPr lang="en-US" altLang="zh-CN" sz="1100" b="0" i="0" u="none" strike="noStrike">
                          <a:solidFill>
                            <a:srgbClr val="000000"/>
                          </a:solidFill>
                          <a:effectLst/>
                          <a:latin typeface="宋体"/>
                        </a:rPr>
                        <a:t>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effectLst/>
                          <a:latin typeface="宋体"/>
                        </a:rPr>
                        <a:t>山东局</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dirty="0">
                          <a:solidFill>
                            <a:srgbClr val="000000"/>
                          </a:solidFill>
                          <a:effectLst/>
                          <a:latin typeface="宋体"/>
                        </a:rPr>
                        <a:t>完成</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effectLst/>
                          <a:latin typeface="宋体"/>
                        </a:rPr>
                        <a:t>1</a:t>
                      </a:r>
                      <a:r>
                        <a:rPr lang="zh-CN" altLang="en-US" sz="1100" b="0" i="0" u="none" strike="noStrike">
                          <a:solidFill>
                            <a:srgbClr val="000000"/>
                          </a:solidFill>
                          <a:effectLst/>
                          <a:latin typeface="宋体"/>
                        </a:rPr>
                        <a:t>月</a:t>
                      </a:r>
                      <a:r>
                        <a:rPr lang="en-US" altLang="zh-CN" sz="1100" b="0" i="0" u="none" strike="noStrike">
                          <a:solidFill>
                            <a:srgbClr val="000000"/>
                          </a:solidFill>
                          <a:effectLst/>
                          <a:latin typeface="宋体"/>
                        </a:rPr>
                        <a:t>12</a:t>
                      </a:r>
                      <a:r>
                        <a:rPr lang="zh-CN" altLang="en-US" sz="1100" b="0" i="0" u="none" strike="noStrike">
                          <a:solidFill>
                            <a:srgbClr val="000000"/>
                          </a:solidFill>
                          <a:effectLst/>
                          <a:latin typeface="宋体"/>
                        </a:rPr>
                        <a:t>日</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effectLst/>
                          <a:latin typeface="宋体"/>
                        </a:rPr>
                        <a:t>2</a:t>
                      </a:r>
                      <a:r>
                        <a:rPr lang="zh-CN" altLang="en-US" sz="1100" b="0" i="0" u="none" strike="noStrike">
                          <a:solidFill>
                            <a:srgbClr val="000000"/>
                          </a:solidFill>
                          <a:effectLst/>
                          <a:latin typeface="宋体"/>
                        </a:rPr>
                        <a:t>月</a:t>
                      </a:r>
                      <a:r>
                        <a:rPr lang="en-US" altLang="zh-CN" sz="1100" b="0" i="0" u="none" strike="noStrike">
                          <a:solidFill>
                            <a:srgbClr val="000000"/>
                          </a:solidFill>
                          <a:effectLst/>
                          <a:latin typeface="宋体"/>
                        </a:rPr>
                        <a:t>16</a:t>
                      </a:r>
                      <a:r>
                        <a:rPr lang="zh-CN" altLang="en-US" sz="1100" b="0" i="0" u="none" strike="noStrike">
                          <a:solidFill>
                            <a:srgbClr val="000000"/>
                          </a:solidFill>
                          <a:effectLst/>
                          <a:latin typeface="宋体"/>
                        </a:rPr>
                        <a:t>日</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dirty="0" smtClean="0">
                          <a:solidFill>
                            <a:srgbClr val="000000"/>
                          </a:solidFill>
                          <a:effectLst/>
                          <a:latin typeface="宋体"/>
                        </a:rPr>
                        <a:t>待定</a:t>
                      </a:r>
                      <a:r>
                        <a:rPr lang="zh-CN" altLang="en-US" sz="1100" b="0" i="0" u="none" strike="noStrike" dirty="0">
                          <a:solidFill>
                            <a:srgbClr val="000000"/>
                          </a:solidFill>
                          <a:effectLst/>
                          <a:latin typeface="宋体"/>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33170">
                <a:tc>
                  <a:txBody>
                    <a:bodyPr/>
                    <a:lstStyle/>
                    <a:p>
                      <a:pPr algn="ctr" fontAlgn="ctr"/>
                      <a:r>
                        <a:rPr lang="en-US" altLang="zh-CN" sz="1100" b="0" i="0" u="none" strike="noStrike">
                          <a:solidFill>
                            <a:srgbClr val="000000"/>
                          </a:solidFill>
                          <a:effectLst/>
                          <a:latin typeface="宋体"/>
                        </a:rPr>
                        <a:t>4</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effectLst/>
                          <a:latin typeface="宋体"/>
                        </a:rPr>
                        <a:t>天津局</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effectLst/>
                          <a:latin typeface="宋体"/>
                        </a:rPr>
                        <a:t>完成</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effectLst/>
                          <a:latin typeface="宋体"/>
                        </a:rPr>
                        <a:t>1</a:t>
                      </a:r>
                      <a:r>
                        <a:rPr lang="zh-CN" altLang="en-US" sz="1100" b="0" i="0" u="none" strike="noStrike">
                          <a:solidFill>
                            <a:srgbClr val="000000"/>
                          </a:solidFill>
                          <a:effectLst/>
                          <a:latin typeface="宋体"/>
                        </a:rPr>
                        <a:t>月</a:t>
                      </a:r>
                      <a:r>
                        <a:rPr lang="en-US" altLang="zh-CN" sz="1100" b="0" i="0" u="none" strike="noStrike">
                          <a:solidFill>
                            <a:srgbClr val="000000"/>
                          </a:solidFill>
                          <a:effectLst/>
                          <a:latin typeface="宋体"/>
                        </a:rPr>
                        <a:t>18</a:t>
                      </a:r>
                      <a:r>
                        <a:rPr lang="zh-CN" altLang="en-US" sz="1100" b="0" i="0" u="none" strike="noStrike">
                          <a:solidFill>
                            <a:srgbClr val="000000"/>
                          </a:solidFill>
                          <a:effectLst/>
                          <a:latin typeface="宋体"/>
                        </a:rPr>
                        <a:t>日</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dirty="0">
                          <a:solidFill>
                            <a:srgbClr val="000000"/>
                          </a:solidFill>
                          <a:effectLst/>
                          <a:latin typeface="宋体"/>
                        </a:rPr>
                        <a:t>2</a:t>
                      </a:r>
                      <a:r>
                        <a:rPr lang="zh-CN" altLang="en-US" sz="1100" b="0" i="0" u="none" strike="noStrike" dirty="0">
                          <a:solidFill>
                            <a:srgbClr val="000000"/>
                          </a:solidFill>
                          <a:effectLst/>
                          <a:latin typeface="宋体"/>
                        </a:rPr>
                        <a:t>月</a:t>
                      </a:r>
                      <a:r>
                        <a:rPr lang="en-US" altLang="zh-CN" sz="1100" b="0" i="0" u="none" strike="noStrike" dirty="0">
                          <a:solidFill>
                            <a:srgbClr val="000000"/>
                          </a:solidFill>
                          <a:effectLst/>
                          <a:latin typeface="宋体"/>
                        </a:rPr>
                        <a:t>16</a:t>
                      </a:r>
                      <a:r>
                        <a:rPr lang="zh-CN" altLang="en-US" sz="1100" b="0" i="0" u="none" strike="noStrike" dirty="0">
                          <a:solidFill>
                            <a:srgbClr val="000000"/>
                          </a:solidFill>
                          <a:effectLst/>
                          <a:latin typeface="宋体"/>
                        </a:rPr>
                        <a:t>日</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dirty="0" smtClean="0">
                          <a:solidFill>
                            <a:srgbClr val="000000"/>
                          </a:solidFill>
                          <a:effectLst/>
                          <a:latin typeface="宋体"/>
                        </a:rPr>
                        <a:t>待定</a:t>
                      </a:r>
                      <a:r>
                        <a:rPr lang="zh-CN" altLang="en-US" sz="1100" b="0" i="0" u="none" strike="noStrike" dirty="0">
                          <a:solidFill>
                            <a:srgbClr val="000000"/>
                          </a:solidFill>
                          <a:effectLst/>
                          <a:latin typeface="宋体"/>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33170">
                <a:tc>
                  <a:txBody>
                    <a:bodyPr/>
                    <a:lstStyle/>
                    <a:p>
                      <a:pPr algn="ctr" fontAlgn="ctr"/>
                      <a:r>
                        <a:rPr lang="en-US" altLang="zh-CN" sz="1100" b="0" i="0" u="none" strike="noStrike">
                          <a:solidFill>
                            <a:srgbClr val="000000"/>
                          </a:solidFill>
                          <a:effectLst/>
                          <a:latin typeface="宋体"/>
                        </a:rPr>
                        <a:t>5</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effectLst/>
                          <a:latin typeface="宋体"/>
                        </a:rPr>
                        <a:t>广东局</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effectLst/>
                          <a:latin typeface="宋体"/>
                        </a:rPr>
                        <a:t>完成</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dirty="0">
                          <a:solidFill>
                            <a:srgbClr val="000000"/>
                          </a:solidFill>
                          <a:effectLst/>
                          <a:latin typeface="宋体"/>
                        </a:rPr>
                        <a:t>1</a:t>
                      </a:r>
                      <a:r>
                        <a:rPr lang="zh-CN" altLang="en-US" sz="1100" b="0" i="0" u="none" strike="noStrike" dirty="0">
                          <a:solidFill>
                            <a:srgbClr val="000000"/>
                          </a:solidFill>
                          <a:effectLst/>
                          <a:latin typeface="宋体"/>
                        </a:rPr>
                        <a:t>月</a:t>
                      </a:r>
                      <a:r>
                        <a:rPr lang="en-US" altLang="zh-CN" sz="1100" b="0" i="0" u="none" strike="noStrike" dirty="0">
                          <a:solidFill>
                            <a:srgbClr val="000000"/>
                          </a:solidFill>
                          <a:effectLst/>
                          <a:latin typeface="宋体"/>
                        </a:rPr>
                        <a:t>19</a:t>
                      </a:r>
                      <a:r>
                        <a:rPr lang="zh-CN" altLang="en-US" sz="1100" b="0" i="0" u="none" strike="noStrike" dirty="0">
                          <a:solidFill>
                            <a:srgbClr val="000000"/>
                          </a:solidFill>
                          <a:effectLst/>
                          <a:latin typeface="宋体"/>
                        </a:rPr>
                        <a:t>日</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effectLst/>
                          <a:latin typeface="宋体"/>
                        </a:rPr>
                        <a:t>2</a:t>
                      </a:r>
                      <a:r>
                        <a:rPr lang="zh-CN" altLang="en-US" sz="1100" b="0" i="0" u="none" strike="noStrike">
                          <a:solidFill>
                            <a:srgbClr val="000000"/>
                          </a:solidFill>
                          <a:effectLst/>
                          <a:latin typeface="宋体"/>
                        </a:rPr>
                        <a:t>月</a:t>
                      </a:r>
                      <a:r>
                        <a:rPr lang="en-US" altLang="zh-CN" sz="1100" b="0" i="0" u="none" strike="noStrike">
                          <a:solidFill>
                            <a:srgbClr val="000000"/>
                          </a:solidFill>
                          <a:effectLst/>
                          <a:latin typeface="宋体"/>
                        </a:rPr>
                        <a:t>16</a:t>
                      </a:r>
                      <a:r>
                        <a:rPr lang="zh-CN" altLang="en-US" sz="1100" b="0" i="0" u="none" strike="noStrike">
                          <a:solidFill>
                            <a:srgbClr val="000000"/>
                          </a:solidFill>
                          <a:effectLst/>
                          <a:latin typeface="宋体"/>
                        </a:rPr>
                        <a:t>日</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dirty="0" smtClean="0">
                          <a:solidFill>
                            <a:srgbClr val="000000"/>
                          </a:solidFill>
                          <a:effectLst/>
                          <a:latin typeface="宋体"/>
                        </a:rPr>
                        <a:t>待定</a:t>
                      </a:r>
                      <a:r>
                        <a:rPr lang="zh-CN" altLang="en-US" sz="1100" b="0" i="0" u="none" strike="noStrike" dirty="0">
                          <a:solidFill>
                            <a:srgbClr val="000000"/>
                          </a:solidFill>
                          <a:effectLst/>
                          <a:latin typeface="宋体"/>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33170">
                <a:tc>
                  <a:txBody>
                    <a:bodyPr/>
                    <a:lstStyle/>
                    <a:p>
                      <a:pPr algn="ctr" fontAlgn="ctr"/>
                      <a:r>
                        <a:rPr lang="en-US" altLang="zh-CN" sz="1100" b="0" i="0" u="none" strike="noStrike">
                          <a:solidFill>
                            <a:srgbClr val="000000"/>
                          </a:solidFill>
                          <a:effectLst/>
                          <a:latin typeface="宋体"/>
                        </a:rPr>
                        <a:t>6</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dirty="0">
                          <a:solidFill>
                            <a:srgbClr val="000000"/>
                          </a:solidFill>
                          <a:effectLst/>
                          <a:latin typeface="宋体"/>
                        </a:rPr>
                        <a:t>四川局</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effectLst/>
                          <a:latin typeface="宋体"/>
                        </a:rPr>
                        <a:t>完成</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effectLst/>
                          <a:latin typeface="宋体"/>
                        </a:rPr>
                        <a:t>2</a:t>
                      </a:r>
                      <a:r>
                        <a:rPr lang="zh-CN" altLang="en-US" sz="1100" b="0" i="0" u="none" strike="noStrike">
                          <a:solidFill>
                            <a:srgbClr val="000000"/>
                          </a:solidFill>
                          <a:effectLst/>
                          <a:latin typeface="宋体"/>
                        </a:rPr>
                        <a:t>月</a:t>
                      </a:r>
                      <a:r>
                        <a:rPr lang="en-US" altLang="zh-CN" sz="1100" b="0" i="0" u="none" strike="noStrike">
                          <a:solidFill>
                            <a:srgbClr val="000000"/>
                          </a:solidFill>
                          <a:effectLst/>
                          <a:latin typeface="宋体"/>
                        </a:rPr>
                        <a:t>7</a:t>
                      </a:r>
                      <a:r>
                        <a:rPr lang="zh-CN" altLang="en-US" sz="1100" b="0" i="0" u="none" strike="noStrike">
                          <a:solidFill>
                            <a:srgbClr val="000000"/>
                          </a:solidFill>
                          <a:effectLst/>
                          <a:latin typeface="宋体"/>
                        </a:rPr>
                        <a:t>日</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effectLst/>
                          <a:latin typeface="宋体"/>
                        </a:rPr>
                        <a:t>2</a:t>
                      </a:r>
                      <a:r>
                        <a:rPr lang="zh-CN" altLang="en-US" sz="1100" b="0" i="0" u="none" strike="noStrike">
                          <a:solidFill>
                            <a:srgbClr val="000000"/>
                          </a:solidFill>
                          <a:effectLst/>
                          <a:latin typeface="宋体"/>
                        </a:rPr>
                        <a:t>月</a:t>
                      </a:r>
                      <a:r>
                        <a:rPr lang="en-US" altLang="zh-CN" sz="1100" b="0" i="0" u="none" strike="noStrike">
                          <a:solidFill>
                            <a:srgbClr val="000000"/>
                          </a:solidFill>
                          <a:effectLst/>
                          <a:latin typeface="宋体"/>
                        </a:rPr>
                        <a:t>16</a:t>
                      </a:r>
                      <a:r>
                        <a:rPr lang="zh-CN" altLang="en-US" sz="1100" b="0" i="0" u="none" strike="noStrike">
                          <a:solidFill>
                            <a:srgbClr val="000000"/>
                          </a:solidFill>
                          <a:effectLst/>
                          <a:latin typeface="宋体"/>
                        </a:rPr>
                        <a:t>日</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dirty="0" smtClean="0">
                          <a:solidFill>
                            <a:srgbClr val="000000"/>
                          </a:solidFill>
                          <a:effectLst/>
                          <a:latin typeface="宋体"/>
                        </a:rPr>
                        <a:t>待定</a:t>
                      </a:r>
                      <a:r>
                        <a:rPr lang="zh-CN" altLang="en-US" sz="1100" b="0" i="0" u="none" strike="noStrike" dirty="0">
                          <a:solidFill>
                            <a:srgbClr val="000000"/>
                          </a:solidFill>
                          <a:effectLst/>
                          <a:latin typeface="宋体"/>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33170">
                <a:tc>
                  <a:txBody>
                    <a:bodyPr/>
                    <a:lstStyle/>
                    <a:p>
                      <a:pPr algn="ctr" fontAlgn="ctr"/>
                      <a:r>
                        <a:rPr lang="en-US" altLang="zh-CN" sz="1100" b="0" i="0" u="none" strike="noStrike">
                          <a:solidFill>
                            <a:srgbClr val="000000"/>
                          </a:solidFill>
                          <a:effectLst/>
                          <a:latin typeface="宋体"/>
                        </a:rPr>
                        <a:t>7</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effectLst/>
                          <a:latin typeface="宋体"/>
                        </a:rPr>
                        <a:t>深圳局</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effectLst/>
                          <a:latin typeface="宋体"/>
                        </a:rPr>
                        <a:t>准备中</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effectLst/>
                          <a:latin typeface="宋体"/>
                        </a:rPr>
                        <a:t>准备中</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effectLst/>
                          <a:latin typeface="宋体"/>
                        </a:rPr>
                        <a:t>2</a:t>
                      </a:r>
                      <a:r>
                        <a:rPr lang="zh-CN" altLang="en-US" sz="1100" b="0" i="0" u="none" strike="noStrike">
                          <a:solidFill>
                            <a:srgbClr val="000000"/>
                          </a:solidFill>
                          <a:effectLst/>
                          <a:latin typeface="宋体"/>
                        </a:rPr>
                        <a:t>月</a:t>
                      </a:r>
                      <a:r>
                        <a:rPr lang="en-US" altLang="zh-CN" sz="1100" b="0" i="0" u="none" strike="noStrike">
                          <a:solidFill>
                            <a:srgbClr val="000000"/>
                          </a:solidFill>
                          <a:effectLst/>
                          <a:latin typeface="宋体"/>
                        </a:rPr>
                        <a:t>16</a:t>
                      </a:r>
                      <a:r>
                        <a:rPr lang="zh-CN" altLang="en-US" sz="1100" b="0" i="0" u="none" strike="noStrike">
                          <a:solidFill>
                            <a:srgbClr val="000000"/>
                          </a:solidFill>
                          <a:effectLst/>
                          <a:latin typeface="宋体"/>
                        </a:rPr>
                        <a:t>日</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dirty="0" smtClean="0">
                          <a:solidFill>
                            <a:srgbClr val="000000"/>
                          </a:solidFill>
                          <a:effectLst/>
                          <a:latin typeface="宋体"/>
                        </a:rPr>
                        <a:t>待定</a:t>
                      </a:r>
                      <a:r>
                        <a:rPr lang="zh-CN" altLang="en-US" sz="1100" b="0" i="0" u="none" strike="noStrike" dirty="0">
                          <a:solidFill>
                            <a:srgbClr val="000000"/>
                          </a:solidFill>
                          <a:effectLst/>
                          <a:latin typeface="宋体"/>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33170">
                <a:tc>
                  <a:txBody>
                    <a:bodyPr/>
                    <a:lstStyle/>
                    <a:p>
                      <a:pPr algn="ctr" fontAlgn="ctr"/>
                      <a:r>
                        <a:rPr lang="en-US" altLang="zh-CN" sz="1100" b="0" i="0" u="none" strike="noStrike">
                          <a:solidFill>
                            <a:srgbClr val="000000"/>
                          </a:solidFill>
                          <a:effectLst/>
                          <a:latin typeface="宋体"/>
                        </a:rPr>
                        <a:t>8</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effectLst/>
                          <a:latin typeface="宋体"/>
                        </a:rPr>
                        <a:t>辽宁</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effectLst/>
                          <a:latin typeface="宋体"/>
                        </a:rPr>
                        <a:t>准备中</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effectLst/>
                          <a:latin typeface="宋体"/>
                        </a:rPr>
                        <a:t>准备中</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effectLst/>
                          <a:latin typeface="宋体"/>
                        </a:rPr>
                        <a:t>2</a:t>
                      </a:r>
                      <a:r>
                        <a:rPr lang="zh-CN" altLang="en-US" sz="1100" b="0" i="0" u="none" strike="noStrike">
                          <a:solidFill>
                            <a:srgbClr val="000000"/>
                          </a:solidFill>
                          <a:effectLst/>
                          <a:latin typeface="宋体"/>
                        </a:rPr>
                        <a:t>月</a:t>
                      </a:r>
                      <a:r>
                        <a:rPr lang="en-US" altLang="zh-CN" sz="1100" b="0" i="0" u="none" strike="noStrike">
                          <a:solidFill>
                            <a:srgbClr val="000000"/>
                          </a:solidFill>
                          <a:effectLst/>
                          <a:latin typeface="宋体"/>
                        </a:rPr>
                        <a:t>16</a:t>
                      </a:r>
                      <a:r>
                        <a:rPr lang="zh-CN" altLang="en-US" sz="1100" b="0" i="0" u="none" strike="noStrike">
                          <a:solidFill>
                            <a:srgbClr val="000000"/>
                          </a:solidFill>
                          <a:effectLst/>
                          <a:latin typeface="宋体"/>
                        </a:rPr>
                        <a:t>日</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dirty="0" smtClean="0">
                          <a:solidFill>
                            <a:srgbClr val="000000"/>
                          </a:solidFill>
                          <a:effectLst/>
                          <a:latin typeface="宋体"/>
                        </a:rPr>
                        <a:t>待定</a:t>
                      </a:r>
                      <a:r>
                        <a:rPr lang="zh-CN" altLang="en-US" sz="1100" b="0" i="0" u="none" strike="noStrike" dirty="0">
                          <a:solidFill>
                            <a:srgbClr val="000000"/>
                          </a:solidFill>
                          <a:effectLst/>
                          <a:latin typeface="宋体"/>
                        </a:rPr>
                        <a:t>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49790736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H_CONTENTSID" val="453"/>
  <p:tag name="MH_SECTIONID" val="454,455,"/>
</p:tagLst>
</file>

<file path=ppt/theme/theme1.xml><?xml version="1.0" encoding="utf-8"?>
<a:theme xmlns:a="http://schemas.openxmlformats.org/drawingml/2006/main" name="Office 主题">
  <a:themeElements>
    <a:clrScheme name="Office">
      <a:dk1>
        <a:sysClr val="windowText" lastClr="000000"/>
      </a:dk1>
      <a:lt1>
        <a:sysClr val="window" lastClr="CCE8C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5FA326"/>
        </a:solidFill>
        <a:ln w="9525" cmpd="sng">
          <a:solidFill>
            <a:srgbClr val="FF0000"/>
          </a:solidFill>
          <a:prstDash val="sysDash"/>
          <a:miter lim="800000"/>
          <a:headEnd/>
          <a:tailEnd/>
        </a:ln>
      </a:spPr>
      <a:bodyPr rtlCol="0" anchor="ctr"/>
      <a:lstStyle>
        <a:defPPr algn="ctr" eaLnBrk="1" hangingPunct="1">
          <a:buFont typeface="Arial" panose="020B0604020202020204" pitchFamily="34" charset="0"/>
          <a:buNone/>
          <a:defRPr sz="1600" smtClean="0">
            <a:solidFill>
              <a:srgbClr val="0D0D0D"/>
            </a:solidFill>
            <a:effectLst>
              <a:outerShdw blurRad="38100" dist="38100" dir="2700000" algn="tl">
                <a:srgbClr val="FFFFFF"/>
              </a:outerShdw>
            </a:effectLst>
            <a:latin typeface="微软雅黑" panose="020B0503020204020204" pitchFamily="34" charset="-122"/>
            <a:ea typeface="微软雅黑" panose="020B0503020204020204" pitchFamily="34" charset="-122"/>
          </a:defRPr>
        </a:defPPr>
      </a:lstStyle>
    </a:spDef>
    <a:txDef>
      <a:spPr>
        <a:noFill/>
      </a:spPr>
      <a:bodyPr wrap="none" lIns="0" tIns="0" rIns="0" bIns="0" rtlCol="0" anchor="ctr" anchorCtr="0">
        <a:normAutofit/>
      </a:bodyPr>
      <a:lstStyle>
        <a:defPPr algn="ctr">
          <a:defRPr sz="1200" spc="200" dirty="0" smtClean="0">
            <a:latin typeface="微软雅黑" panose="020B0503020204020204" pitchFamily="34" charset="-122"/>
            <a:ea typeface="微软雅黑" panose="020B0503020204020204" pitchFamily="34" charset="-122"/>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CCE8C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13685</TotalTime>
  <Words>3386</Words>
  <Application>Microsoft Office PowerPoint</Application>
  <PresentationFormat>全屏显示(4:3)</PresentationFormat>
  <Paragraphs>477</Paragraphs>
  <Slides>89</Slides>
  <Notes>1</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89</vt:i4>
      </vt:variant>
    </vt:vector>
  </HeadingPairs>
  <TitlesOfParts>
    <vt:vector size="91" baseType="lpstr">
      <vt:lpstr>Office 主题</vt:lpstr>
      <vt:lpstr>Visio</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dc:creator>
  <cp:lastModifiedBy>deeplm</cp:lastModifiedBy>
  <cp:revision>2218</cp:revision>
  <dcterms:created xsi:type="dcterms:W3CDTF">2015-12-02T07:44:16Z</dcterms:created>
  <dcterms:modified xsi:type="dcterms:W3CDTF">2017-02-14T13:59:56Z</dcterms:modified>
</cp:coreProperties>
</file>